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handoutMasterIdLst>
    <p:handoutMasterId r:id="rId56"/>
  </p:handoutMasterIdLst>
  <p:sldIdLst>
    <p:sldId id="263" r:id="rId2"/>
    <p:sldId id="293" r:id="rId3"/>
    <p:sldId id="294" r:id="rId4"/>
    <p:sldId id="295" r:id="rId5"/>
    <p:sldId id="296" r:id="rId6"/>
    <p:sldId id="297" r:id="rId7"/>
    <p:sldId id="298" r:id="rId8"/>
    <p:sldId id="299" r:id="rId9"/>
    <p:sldId id="300" r:id="rId10"/>
    <p:sldId id="301" r:id="rId11"/>
    <p:sldId id="267" r:id="rId12"/>
    <p:sldId id="282" r:id="rId13"/>
    <p:sldId id="318" r:id="rId14"/>
    <p:sldId id="317" r:id="rId15"/>
    <p:sldId id="307" r:id="rId16"/>
    <p:sldId id="308" r:id="rId17"/>
    <p:sldId id="310" r:id="rId18"/>
    <p:sldId id="303" r:id="rId19"/>
    <p:sldId id="363" r:id="rId20"/>
    <p:sldId id="361" r:id="rId21"/>
    <p:sldId id="360" r:id="rId22"/>
    <p:sldId id="292" r:id="rId23"/>
    <p:sldId id="291" r:id="rId24"/>
    <p:sldId id="281" r:id="rId25"/>
    <p:sldId id="283" r:id="rId26"/>
    <p:sldId id="284" r:id="rId27"/>
    <p:sldId id="381" r:id="rId28"/>
    <p:sldId id="391" r:id="rId29"/>
    <p:sldId id="380" r:id="rId30"/>
    <p:sldId id="367" r:id="rId31"/>
    <p:sldId id="369" r:id="rId32"/>
    <p:sldId id="372" r:id="rId33"/>
    <p:sldId id="373" r:id="rId34"/>
    <p:sldId id="376" r:id="rId35"/>
    <p:sldId id="377" r:id="rId36"/>
    <p:sldId id="378" r:id="rId37"/>
    <p:sldId id="286" r:id="rId38"/>
    <p:sldId id="394" r:id="rId39"/>
    <p:sldId id="365" r:id="rId40"/>
    <p:sldId id="358" r:id="rId41"/>
    <p:sldId id="359" r:id="rId42"/>
    <p:sldId id="393" r:id="rId43"/>
    <p:sldId id="287" r:id="rId44"/>
    <p:sldId id="382" r:id="rId45"/>
    <p:sldId id="386" r:id="rId46"/>
    <p:sldId id="387" r:id="rId47"/>
    <p:sldId id="392" r:id="rId48"/>
    <p:sldId id="384" r:id="rId49"/>
    <p:sldId id="388" r:id="rId50"/>
    <p:sldId id="389" r:id="rId51"/>
    <p:sldId id="390" r:id="rId52"/>
    <p:sldId id="315" r:id="rId53"/>
    <p:sldId id="356" r:id="rId54"/>
  </p:sldIdLst>
  <p:sldSz cx="9144000" cy="6858000" type="screen4x3"/>
  <p:notesSz cx="6858000" cy="9144000"/>
  <p:custDataLst>
    <p:tags r:id="rId5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4">
          <p15:clr>
            <a:srgbClr val="A4A3A4"/>
          </p15:clr>
        </p15:guide>
        <p15:guide id="2" orient="horz" pos="618">
          <p15:clr>
            <a:srgbClr val="A4A3A4"/>
          </p15:clr>
        </p15:guide>
        <p15:guide id="3" orient="horz" pos="709">
          <p15:clr>
            <a:srgbClr val="A4A3A4"/>
          </p15:clr>
        </p15:guide>
        <p15:guide id="4" orient="horz" pos="3974">
          <p15:clr>
            <a:srgbClr val="A4A3A4"/>
          </p15:clr>
        </p15:guide>
        <p15:guide id="5" orient="horz" pos="4065">
          <p15:clr>
            <a:srgbClr val="A4A3A4"/>
          </p15:clr>
        </p15:guide>
        <p15:guide id="6" orient="horz" pos="4247">
          <p15:clr>
            <a:srgbClr val="A4A3A4"/>
          </p15:clr>
        </p15:guide>
        <p15:guide id="7" orient="horz" pos="3748">
          <p15:clr>
            <a:srgbClr val="A4A3A4"/>
          </p15:clr>
        </p15:guide>
        <p15:guide id="8" pos="5511">
          <p15:clr>
            <a:srgbClr val="A4A3A4"/>
          </p15:clr>
        </p15:guide>
        <p15:guide id="9" pos="249">
          <p15:clr>
            <a:srgbClr val="A4A3A4"/>
          </p15:clr>
        </p15:guide>
        <p15:guide id="10" pos="2880">
          <p15:clr>
            <a:srgbClr val="A4A3A4"/>
          </p15:clr>
        </p15:guide>
        <p15:guide id="11" pos="2835">
          <p15:clr>
            <a:srgbClr val="A4A3A4"/>
          </p15:clr>
        </p15:guide>
        <p15:guide id="12" pos="2925">
          <p15:clr>
            <a:srgbClr val="A4A3A4"/>
          </p15:clr>
        </p15:guide>
      </p15:sldGuideLst>
    </p:ext>
    <p:ext uri="{2D200454-40CA-4A62-9FC3-DE9A4176ACB9}">
      <p15:notesGuideLst xmlns:p15="http://schemas.microsoft.com/office/powerpoint/2012/main" xmlns="">
        <p15:guide id="1" orient="horz" pos="2880">
          <p15:clr>
            <a:srgbClr val="A4A3A4"/>
          </p15:clr>
        </p15:guide>
        <p15:guide id="2" orient="horz" pos="476">
          <p15:clr>
            <a:srgbClr val="A4A3A4"/>
          </p15:clr>
        </p15:guide>
        <p15:guide id="3" orient="horz" pos="5465">
          <p15:clr>
            <a:srgbClr val="A4A3A4"/>
          </p15:clr>
        </p15:guide>
        <p15:guide id="4" orient="horz" pos="5759">
          <p15:clr>
            <a:srgbClr val="A4A3A4"/>
          </p15:clr>
        </p15:guide>
        <p15:guide id="5" orient="horz" pos="5511">
          <p15:clr>
            <a:srgbClr val="A4A3A4"/>
          </p15:clr>
        </p15:guide>
        <p15:guide id="6" orient="horz" pos="5692">
          <p15:clr>
            <a:srgbClr val="A4A3A4"/>
          </p15:clr>
        </p15:guide>
        <p15:guide id="7" pos="3974">
          <p15:clr>
            <a:srgbClr val="A4A3A4"/>
          </p15:clr>
        </p15:guide>
        <p15:guide id="8" pos="34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C1C"/>
    <a:srgbClr val="0000FF"/>
    <a:srgbClr val="FFCCFF"/>
    <a:srgbClr val="006600"/>
    <a:srgbClr val="373737"/>
    <a:srgbClr val="6E6E6E"/>
    <a:srgbClr val="FFFFFF"/>
    <a:srgbClr val="F8F8F8"/>
    <a:srgbClr val="000000"/>
    <a:srgbClr val="DDDDD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51" autoAdjust="0"/>
    <p:restoredTop sz="79970" autoAdjust="0"/>
  </p:normalViewPr>
  <p:slideViewPr>
    <p:cSldViewPr showGuides="1">
      <p:cViewPr varScale="1">
        <p:scale>
          <a:sx n="70" d="100"/>
          <a:sy n="70" d="100"/>
        </p:scale>
        <p:origin x="-2076" y="-102"/>
      </p:cViewPr>
      <p:guideLst>
        <p:guide orient="horz" pos="164"/>
        <p:guide orient="horz" pos="618"/>
        <p:guide orient="horz" pos="709"/>
        <p:guide orient="horz" pos="3974"/>
        <p:guide orient="horz" pos="4065"/>
        <p:guide orient="horz" pos="4247"/>
        <p:guide orient="horz" pos="3748"/>
        <p:guide pos="5511"/>
        <p:guide pos="249"/>
        <p:guide pos="2880"/>
        <p:guide pos="2835"/>
        <p:guide pos="2925"/>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02"/>
    </p:cViewPr>
  </p:sorterViewPr>
  <p:notesViewPr>
    <p:cSldViewPr>
      <p:cViewPr varScale="1">
        <p:scale>
          <a:sx n="56" d="100"/>
          <a:sy n="56" d="100"/>
        </p:scale>
        <p:origin x="-2544" y="-78"/>
      </p:cViewPr>
      <p:guideLst>
        <p:guide orient="horz" pos="2880"/>
        <p:guide orient="horz" pos="476"/>
        <p:guide orient="horz" pos="5465"/>
        <p:guide orient="horz" pos="5759"/>
        <p:guide orient="horz" pos="5511"/>
        <p:guide orient="horz" pos="5692"/>
        <p:guide pos="3974"/>
        <p:guide pos="346"/>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988229" y="107503"/>
            <a:ext cx="4320496" cy="239867"/>
          </a:xfrm>
          <a:prstGeom prst="rect">
            <a:avLst/>
          </a:prstGeom>
        </p:spPr>
        <p:txBody>
          <a:bodyPr vert="horz" lIns="91440" tIns="45720" rIns="91440" bIns="45720" rtlCol="0"/>
          <a:lstStyle>
            <a:lvl1pPr algn="l">
              <a:defRPr sz="1200"/>
            </a:lvl1pPr>
          </a:lstStyle>
          <a:p>
            <a:r>
              <a:rPr lang="zh-CN" altLang="en-US" dirty="0" smtClean="0"/>
              <a:t>此处添加页眉信息</a:t>
            </a:r>
            <a:endParaRPr lang="zh-CN" altLang="en-US" dirty="0"/>
          </a:p>
        </p:txBody>
      </p:sp>
      <p:sp>
        <p:nvSpPr>
          <p:cNvPr id="3" name="日期占位符 2"/>
          <p:cNvSpPr>
            <a:spLocks noGrp="1"/>
          </p:cNvSpPr>
          <p:nvPr>
            <p:ph type="dt" sz="quarter" idx="1"/>
          </p:nvPr>
        </p:nvSpPr>
        <p:spPr>
          <a:xfrm>
            <a:off x="1989137" y="351842"/>
            <a:ext cx="4319587" cy="228600"/>
          </a:xfrm>
          <a:prstGeom prst="rect">
            <a:avLst/>
          </a:prstGeom>
        </p:spPr>
        <p:txBody>
          <a:bodyPr vert="horz" lIns="91440" tIns="45720" rIns="91440" bIns="45720" rtlCol="0"/>
          <a:lstStyle>
            <a:lvl1pPr algn="r">
              <a:defRPr sz="1200"/>
            </a:lvl1pPr>
          </a:lstStyle>
          <a:p>
            <a:pPr algn="l"/>
            <a:fld id="{CB446F43-867F-4F64-92FD-6C8496B9358B}" type="datetimeFigureOut">
              <a:rPr lang="zh-CN" altLang="en-US" smtClean="0"/>
              <a:pPr algn="l"/>
              <a:t>2018-8-13</a:t>
            </a:fld>
            <a:endParaRPr lang="zh-CN" altLang="en-US"/>
          </a:p>
        </p:txBody>
      </p:sp>
      <p:sp>
        <p:nvSpPr>
          <p:cNvPr id="4" name="页脚占位符 3"/>
          <p:cNvSpPr>
            <a:spLocks noGrp="1"/>
          </p:cNvSpPr>
          <p:nvPr>
            <p:ph type="ftr" sz="quarter" idx="2"/>
          </p:nvPr>
        </p:nvSpPr>
        <p:spPr>
          <a:xfrm>
            <a:off x="518112" y="8748464"/>
            <a:ext cx="2971800" cy="321941"/>
          </a:xfrm>
          <a:prstGeom prst="rect">
            <a:avLst/>
          </a:prstGeom>
        </p:spPr>
        <p:txBody>
          <a:bodyPr vert="horz" lIns="91440" tIns="45720" rIns="91440" bIns="45720" rtlCol="0" anchor="b"/>
          <a:lstStyle>
            <a:lvl1pPr algn="l">
              <a:defRPr sz="1200"/>
            </a:lvl1pPr>
          </a:lstStyle>
          <a:p>
            <a:r>
              <a:rPr lang="zh-CN" altLang="en-US" dirty="0" smtClean="0"/>
              <a:t>此处添加页脚信息</a:t>
            </a:r>
            <a:endParaRPr lang="zh-CN" altLang="en-US" dirty="0"/>
          </a:p>
        </p:txBody>
      </p:sp>
      <p:sp>
        <p:nvSpPr>
          <p:cNvPr id="5" name="灯片编号占位符 4"/>
          <p:cNvSpPr>
            <a:spLocks noGrp="1"/>
          </p:cNvSpPr>
          <p:nvPr>
            <p:ph type="sldNum" sz="quarter" idx="3"/>
          </p:nvPr>
        </p:nvSpPr>
        <p:spPr>
          <a:xfrm>
            <a:off x="5085183" y="8748464"/>
            <a:ext cx="1223541" cy="323529"/>
          </a:xfrm>
          <a:prstGeom prst="rect">
            <a:avLst/>
          </a:prstGeom>
        </p:spPr>
        <p:txBody>
          <a:bodyPr vert="horz" lIns="91440" tIns="45720" rIns="91440" bIns="45720" rtlCol="0" anchor="b"/>
          <a:lstStyle>
            <a:lvl1pPr algn="r">
              <a:defRPr sz="1200"/>
            </a:lvl1pPr>
          </a:lstStyle>
          <a:p>
            <a:r>
              <a:rPr lang="zh-CN" altLang="en-US" dirty="0" smtClean="0"/>
              <a:t>第 </a:t>
            </a:r>
            <a:fld id="{15FF29FA-1BF5-411D-8347-0A24CCE555CE}" type="slidenum">
              <a:rPr lang="zh-CN" altLang="en-US" smtClean="0"/>
              <a:pPr/>
              <a:t>‹#›</a:t>
            </a:fld>
            <a:r>
              <a:rPr lang="zh-CN" altLang="en-US" dirty="0" smtClean="0"/>
              <a:t> 页 讲义</a:t>
            </a:r>
            <a:endParaRPr lang="zh-CN" altLang="en-US" dirty="0"/>
          </a:p>
        </p:txBody>
      </p:sp>
      <p:cxnSp>
        <p:nvCxnSpPr>
          <p:cNvPr id="10" name="直接连接符 9"/>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429000" y="1312195"/>
            <a:ext cx="2879725" cy="1603621"/>
            <a:chOff x="0" y="1312195"/>
            <a:chExt cx="6858000" cy="1603621"/>
          </a:xfrm>
        </p:grpSpPr>
        <p:cxnSp>
          <p:nvCxnSpPr>
            <p:cNvPr id="11" name="直接连接符 10"/>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3429000" y="3980364"/>
            <a:ext cx="2879725" cy="1603621"/>
            <a:chOff x="0" y="1312195"/>
            <a:chExt cx="6858000" cy="1603621"/>
          </a:xfrm>
        </p:grpSpPr>
        <p:cxnSp>
          <p:nvCxnSpPr>
            <p:cNvPr id="19" name="直接连接符 18"/>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3429000" y="6629089"/>
            <a:ext cx="2879725" cy="1603621"/>
            <a:chOff x="0" y="1312195"/>
            <a:chExt cx="6858000" cy="1603621"/>
          </a:xfrm>
        </p:grpSpPr>
        <p:cxnSp>
          <p:nvCxnSpPr>
            <p:cNvPr id="26" name="直接连接符 25"/>
            <p:cNvCxnSpPr/>
            <p:nvPr/>
          </p:nvCxnSpPr>
          <p:spPr>
            <a:xfrm>
              <a:off x="0" y="131219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0" y="171310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0" y="2114005"/>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0" y="2514910"/>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0" y="2915816"/>
              <a:ext cx="6858000" cy="0"/>
            </a:xfrm>
            <a:prstGeom prst="line">
              <a:avLst/>
            </a:prstGeom>
            <a:ln>
              <a:solidFill>
                <a:srgbClr val="C0C0C0"/>
              </a:solidFill>
              <a:prstDash val="dash"/>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33" name="直接连接符 32"/>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328526" y="989904"/>
            <a:ext cx="1261884" cy="307777"/>
          </a:xfrm>
          <a:prstGeom prst="rect">
            <a:avLst/>
          </a:prstGeom>
        </p:spPr>
        <p:txBody>
          <a:bodyPr wrap="none">
            <a:spAutoFit/>
          </a:bodyPr>
          <a:lstStyle/>
          <a:p>
            <a:r>
              <a:rPr lang="zh-CN" altLang="en-US" sz="1400" dirty="0" smtClean="0">
                <a:solidFill>
                  <a:srgbClr val="C0C0C0"/>
                </a:solidFill>
              </a:rPr>
              <a:t>此处记录讲义</a:t>
            </a:r>
            <a:endParaRPr lang="zh-CN" altLang="en-US" sz="1400" dirty="0">
              <a:solidFill>
                <a:srgbClr val="C0C0C0"/>
              </a:solidFill>
            </a:endParaRPr>
          </a:p>
        </p:txBody>
      </p:sp>
      <p:sp>
        <p:nvSpPr>
          <p:cNvPr id="36" name="矩形 35"/>
          <p:cNvSpPr/>
          <p:nvPr/>
        </p:nvSpPr>
        <p:spPr>
          <a:xfrm>
            <a:off x="3328526" y="3672587"/>
            <a:ext cx="1261884" cy="307777"/>
          </a:xfrm>
          <a:prstGeom prst="rect">
            <a:avLst/>
          </a:prstGeom>
        </p:spPr>
        <p:txBody>
          <a:bodyPr wrap="none">
            <a:spAutoFit/>
          </a:bodyPr>
          <a:lstStyle/>
          <a:p>
            <a:r>
              <a:rPr lang="zh-CN" altLang="en-US" sz="1400" dirty="0">
                <a:solidFill>
                  <a:srgbClr val="C0C0C0"/>
                </a:solidFill>
              </a:rPr>
              <a:t>此处记录讲义</a:t>
            </a:r>
          </a:p>
        </p:txBody>
      </p:sp>
      <p:sp>
        <p:nvSpPr>
          <p:cNvPr id="37" name="矩形 36"/>
          <p:cNvSpPr/>
          <p:nvPr/>
        </p:nvSpPr>
        <p:spPr>
          <a:xfrm>
            <a:off x="3328526" y="6321312"/>
            <a:ext cx="1261884" cy="307777"/>
          </a:xfrm>
          <a:prstGeom prst="rect">
            <a:avLst/>
          </a:prstGeom>
        </p:spPr>
        <p:txBody>
          <a:bodyPr wrap="none">
            <a:spAutoFit/>
          </a:bodyPr>
          <a:lstStyle/>
          <a:p>
            <a:r>
              <a:rPr lang="zh-CN" altLang="en-US" sz="1400" dirty="0">
                <a:solidFill>
                  <a:srgbClr val="C0C0C0"/>
                </a:solidFill>
              </a:rPr>
              <a:t>此处记录讲义</a:t>
            </a:r>
          </a:p>
        </p:txBody>
      </p:sp>
      <p:pic>
        <p:nvPicPr>
          <p:cNvPr id="38" name="Picture 3" descr="E:\设计素材\shadow.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49275" y="2929386"/>
            <a:ext cx="2663701" cy="309113"/>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3" descr="E:\设计素材\shadow.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49275" y="5581827"/>
            <a:ext cx="2663701" cy="309113"/>
          </a:xfrm>
          <a:prstGeom prst="rect">
            <a:avLst/>
          </a:prstGeom>
          <a:noFill/>
          <a:extLst>
            <a:ext uri="{909E8E84-426E-40DD-AFC4-6F175D3DCCD1}">
              <a14:hiddenFill xmlns:a14="http://schemas.microsoft.com/office/drawing/2010/main" xmlns="">
                <a:solidFill>
                  <a:srgbClr val="FFFFFF"/>
                </a:solidFill>
              </a14:hiddenFill>
            </a:ext>
          </a:extLst>
        </p:spPr>
      </p:pic>
      <p:pic>
        <p:nvPicPr>
          <p:cNvPr id="40" name="Picture 3" descr="E:\设计素材\shadow.png"/>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549275" y="8232710"/>
            <a:ext cx="2663701" cy="309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9411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5" name="Picture 3" descr="E:\设计素材\shadow.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275" y="5292080"/>
            <a:ext cx="5759450" cy="37436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页眉占位符 1"/>
          <p:cNvSpPr>
            <a:spLocks noGrp="1"/>
          </p:cNvSpPr>
          <p:nvPr>
            <p:ph type="hdr" sz="quarter"/>
          </p:nvPr>
        </p:nvSpPr>
        <p:spPr>
          <a:xfrm>
            <a:off x="1988840" y="114299"/>
            <a:ext cx="4319884" cy="233072"/>
          </a:xfrm>
          <a:prstGeom prst="rect">
            <a:avLst/>
          </a:prstGeom>
        </p:spPr>
        <p:txBody>
          <a:bodyPr vert="horz" lIns="91440" tIns="45720" rIns="91440" bIns="45720" rtlCol="0"/>
          <a:lstStyle>
            <a:lvl1pPr algn="l">
              <a:defRPr sz="1200"/>
            </a:lvl1pPr>
          </a:lstStyle>
          <a:p>
            <a:r>
              <a:rPr lang="zh-CN" altLang="en-US" dirty="0" smtClean="0"/>
              <a:t>此处添加页眉信息</a:t>
            </a:r>
          </a:p>
        </p:txBody>
      </p:sp>
      <p:sp>
        <p:nvSpPr>
          <p:cNvPr id="3" name="日期占位符 2"/>
          <p:cNvSpPr>
            <a:spLocks noGrp="1"/>
          </p:cNvSpPr>
          <p:nvPr>
            <p:ph type="dt" idx="1"/>
          </p:nvPr>
        </p:nvSpPr>
        <p:spPr>
          <a:xfrm>
            <a:off x="1988840" y="347370"/>
            <a:ext cx="4319885" cy="233072"/>
          </a:xfrm>
          <a:prstGeom prst="rect">
            <a:avLst/>
          </a:prstGeom>
        </p:spPr>
        <p:txBody>
          <a:bodyPr vert="horz" lIns="91440" tIns="45720" rIns="91440" bIns="45720" rtlCol="0"/>
          <a:lstStyle>
            <a:lvl1pPr algn="l">
              <a:defRPr sz="1200"/>
            </a:lvl1pPr>
          </a:lstStyle>
          <a:p>
            <a:fld id="{D51D64F8-606E-4201-A2DE-1AF0754CE781}" type="datetimeFigureOut">
              <a:rPr lang="zh-CN" altLang="en-US" smtClean="0"/>
              <a:pPr/>
              <a:t>2018-8-13</a:t>
            </a:fld>
            <a:endParaRPr lang="zh-CN" altLang="en-US"/>
          </a:p>
        </p:txBody>
      </p:sp>
      <p:sp>
        <p:nvSpPr>
          <p:cNvPr id="4" name="幻灯片图像占位符 3"/>
          <p:cNvSpPr>
            <a:spLocks noGrp="1" noRot="1" noChangeAspect="1"/>
          </p:cNvSpPr>
          <p:nvPr>
            <p:ph type="sldImg" idx="2"/>
          </p:nvPr>
        </p:nvSpPr>
        <p:spPr>
          <a:xfrm>
            <a:off x="552806" y="971600"/>
            <a:ext cx="5755919" cy="4316939"/>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549275" y="5508104"/>
            <a:ext cx="5759450" cy="2878088"/>
          </a:xfrm>
          <a:prstGeom prst="rect">
            <a:avLst/>
          </a:prstGeom>
        </p:spPr>
        <p:txBody>
          <a:bodyPr vert="horz" lIns="91440" tIns="45720" rIns="91440" bIns="45720" rtlCol="0"/>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页脚占位符 5"/>
          <p:cNvSpPr>
            <a:spLocks noGrp="1"/>
          </p:cNvSpPr>
          <p:nvPr>
            <p:ph type="ftr" sz="quarter" idx="4"/>
          </p:nvPr>
        </p:nvSpPr>
        <p:spPr>
          <a:xfrm>
            <a:off x="549523" y="8748465"/>
            <a:ext cx="2971800" cy="287585"/>
          </a:xfrm>
          <a:prstGeom prst="rect">
            <a:avLst/>
          </a:prstGeom>
        </p:spPr>
        <p:txBody>
          <a:bodyPr vert="horz" lIns="91440" tIns="45720" rIns="91440" bIns="45720" rtlCol="0" anchor="b"/>
          <a:lstStyle>
            <a:lvl1pPr algn="l">
              <a:defRPr sz="1200"/>
            </a:lvl1pPr>
          </a:lstStyle>
          <a:p>
            <a:r>
              <a:rPr lang="zh-CN" altLang="en-US" dirty="0" smtClean="0"/>
              <a:t>此处添加页脚信息</a:t>
            </a:r>
          </a:p>
        </p:txBody>
      </p:sp>
      <p:sp>
        <p:nvSpPr>
          <p:cNvPr id="7" name="灯片编号占位符 6"/>
          <p:cNvSpPr>
            <a:spLocks noGrp="1"/>
          </p:cNvSpPr>
          <p:nvPr>
            <p:ph type="sldNum" sz="quarter" idx="5"/>
          </p:nvPr>
        </p:nvSpPr>
        <p:spPr>
          <a:xfrm>
            <a:off x="3884613" y="8748713"/>
            <a:ext cx="2424112" cy="287337"/>
          </a:xfrm>
          <a:prstGeom prst="rect">
            <a:avLst/>
          </a:prstGeom>
        </p:spPr>
        <p:txBody>
          <a:bodyPr vert="horz" lIns="91440" tIns="45720" rIns="91440" bIns="45720" rtlCol="0" anchor="b"/>
          <a:lstStyle>
            <a:lvl1pPr algn="r">
              <a:defRPr sz="1200"/>
            </a:lvl1pPr>
          </a:lstStyle>
          <a:p>
            <a:r>
              <a:rPr lang="zh-CN" altLang="en-US" dirty="0" smtClean="0"/>
              <a:t>第 </a:t>
            </a:r>
            <a:fld id="{CE884005-AAD7-43DA-8323-709AF992FEE5}" type="slidenum">
              <a:rPr lang="zh-CN" altLang="en-US" smtClean="0"/>
              <a:pPr/>
              <a:t>‹#›</a:t>
            </a:fld>
            <a:r>
              <a:rPr lang="zh-CN" altLang="en-US" dirty="0" smtClean="0"/>
              <a:t> 页</a:t>
            </a:r>
            <a:endParaRPr lang="zh-CN" altLang="en-US" dirty="0"/>
          </a:p>
        </p:txBody>
      </p:sp>
      <p:cxnSp>
        <p:nvCxnSpPr>
          <p:cNvPr id="8" name="直接连接符 7"/>
          <p:cNvCxnSpPr/>
          <p:nvPr/>
        </p:nvCxnSpPr>
        <p:spPr>
          <a:xfrm>
            <a:off x="0" y="723669"/>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49275" y="114299"/>
            <a:ext cx="1368152" cy="466143"/>
          </a:xfrm>
          <a:prstGeom prst="rect">
            <a:avLst/>
          </a:prstGeom>
          <a:solidFill>
            <a:schemeClr val="bg1"/>
          </a:solid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lumMod val="75000"/>
                    <a:lumOff val="25000"/>
                  </a:schemeClr>
                </a:solidFill>
              </a:rPr>
              <a:t>LOGO</a:t>
            </a:r>
            <a:endParaRPr lang="zh-CN" altLang="en-US" b="1" dirty="0">
              <a:solidFill>
                <a:schemeClr val="tx1">
                  <a:lumMod val="75000"/>
                  <a:lumOff val="25000"/>
                </a:schemeClr>
              </a:solidFill>
            </a:endParaRPr>
          </a:p>
        </p:txBody>
      </p:sp>
      <p:cxnSp>
        <p:nvCxnSpPr>
          <p:cNvPr id="10" name="直接连接符 9"/>
          <p:cNvCxnSpPr/>
          <p:nvPr/>
        </p:nvCxnSpPr>
        <p:spPr>
          <a:xfrm>
            <a:off x="0" y="8676457"/>
            <a:ext cx="6858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11376220"/>
      </p:ext>
    </p:extLst>
  </p:cSld>
  <p:clrMap bg1="lt1" tx1="dk1" bg2="lt2" tx2="dk2" accent1="accent1" accent2="accent2" accent3="accent3" accent4="accent4" accent5="accent5" accent6="accent6" hlink="hlink" folHlink="folHlink"/>
  <p:notesStyle>
    <a:lvl1pPr marL="1714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1pPr>
    <a:lvl2pPr marL="6286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2pPr>
    <a:lvl3pPr marL="10858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3pPr>
    <a:lvl4pPr marL="15430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4pPr>
    <a:lvl5pPr marL="2000250" indent="-171450" algn="l" defTabSz="914400" rtl="0" eaLnBrk="1" fontAlgn="ctr" latinLnBrk="0" hangingPunct="1">
      <a:buSzPct val="70000"/>
      <a:buFont typeface="Wingdings" pitchFamily="2" charset="2"/>
      <a:buChar char="l"/>
      <a:defRPr sz="1200" kern="1200">
        <a:solidFill>
          <a:schemeClr val="tx1">
            <a:lumMod val="75000"/>
            <a:lumOff val="25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haodf.com/jibing/daizhuangpaozhen.htm"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haodf.com/jibing/ganran.htm"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14</a:t>
            </a:fld>
            <a:r>
              <a:rPr lang="zh-CN" altLang="en-US" smtClean="0"/>
              <a:t> 页</a:t>
            </a:r>
            <a:endParaRPr lang="zh-CN" altLang="en-US" dirty="0"/>
          </a:p>
        </p:txBody>
      </p:sp>
    </p:spTree>
    <p:extLst>
      <p:ext uri="{BB962C8B-B14F-4D97-AF65-F5344CB8AC3E}">
        <p14:creationId xmlns:p14="http://schemas.microsoft.com/office/powerpoint/2010/main" xmlns="" val="398320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24</a:t>
            </a:fld>
            <a:r>
              <a:rPr lang="zh-CN" altLang="en-US" smtClean="0"/>
              <a:t> 页</a:t>
            </a:r>
            <a:endParaRPr lang="zh-CN" altLang="en-US" dirty="0"/>
          </a:p>
        </p:txBody>
      </p:sp>
    </p:spTree>
    <p:extLst>
      <p:ext uri="{BB962C8B-B14F-4D97-AF65-F5344CB8AC3E}">
        <p14:creationId xmlns:p14="http://schemas.microsoft.com/office/powerpoint/2010/main" xmlns="" val="1411007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b="1" dirty="0" smtClean="0">
                <a:latin typeface="宋体" pitchFamily="2" charset="-122"/>
                <a:ea typeface="宋体" pitchFamily="2" charset="-122"/>
              </a:rPr>
              <a:t>治疗组与对照组比较</a:t>
            </a:r>
            <a:r>
              <a:rPr lang="en-US" altLang="zh-CN" b="1" dirty="0" err="1" smtClean="0">
                <a:latin typeface="宋体" pitchFamily="2" charset="-122"/>
                <a:ea typeface="宋体" pitchFamily="2" charset="-122"/>
              </a:rPr>
              <a:t>HBeAg</a:t>
            </a:r>
            <a:r>
              <a:rPr lang="zh-CN" altLang="en-US" b="1" dirty="0" smtClean="0">
                <a:latin typeface="宋体" pitchFamily="2" charset="-122"/>
                <a:ea typeface="宋体" pitchFamily="2" charset="-122"/>
              </a:rPr>
              <a:t>的转阴率有非常显著性意义，其他标志物转阴率亦较对照组好。</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26</a:t>
            </a:fld>
            <a:r>
              <a:rPr lang="zh-CN" altLang="en-US" smtClean="0"/>
              <a:t> 页</a:t>
            </a:r>
            <a:endParaRPr lang="zh-CN" altLang="en-US" dirty="0"/>
          </a:p>
        </p:txBody>
      </p:sp>
    </p:spTree>
    <p:extLst>
      <p:ext uri="{BB962C8B-B14F-4D97-AF65-F5344CB8AC3E}">
        <p14:creationId xmlns:p14="http://schemas.microsoft.com/office/powerpoint/2010/main" xmlns="" val="274722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171450" marR="0" indent="-171450" algn="l" defTabSz="914400" rtl="0" eaLnBrk="1" fontAlgn="ctr" latinLnBrk="0" hangingPunct="1">
              <a:lnSpc>
                <a:spcPct val="100000"/>
              </a:lnSpc>
              <a:spcBef>
                <a:spcPts val="0"/>
              </a:spcBef>
              <a:spcAft>
                <a:spcPts val="0"/>
              </a:spcAft>
              <a:buClrTx/>
              <a:buSzPct val="70000"/>
              <a:buFont typeface="Wingdings" pitchFamily="2" charset="2"/>
              <a:buChar char="l"/>
              <a:tabLst/>
              <a:defRPr/>
            </a:pPr>
            <a:r>
              <a:rPr lang="zh-CN" altLang="en-US" b="1" dirty="0" smtClean="0">
                <a:latin typeface="宋体" pitchFamily="2" charset="-122"/>
                <a:ea typeface="宋体" pitchFamily="2" charset="-122"/>
              </a:rPr>
              <a:t>此外，季德胜蛇药片能明显改善肝功能；在临床症状方面，不但可以减轻腹胀、增进食欲，在缓解肝区疼痛、恢复体能方面作用更明显。</a:t>
            </a:r>
          </a:p>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27</a:t>
            </a:fld>
            <a:r>
              <a:rPr lang="zh-CN" altLang="en-US" smtClean="0"/>
              <a:t> 页</a:t>
            </a:r>
            <a:endParaRPr lang="zh-CN" altLang="en-US" dirty="0"/>
          </a:p>
        </p:txBody>
      </p:sp>
    </p:spTree>
    <p:extLst>
      <p:ext uri="{BB962C8B-B14F-4D97-AF65-F5344CB8AC3E}">
        <p14:creationId xmlns:p14="http://schemas.microsoft.com/office/powerpoint/2010/main" xmlns="" val="3280652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中医认为，乙型肝炎为“毒邪”所侵，因季德胜蛇药片为解毒良方，所以无论是从西医的临床指标观测和中医的理论论证，季德胜蛇药片能够治疗肝脏的疾病都是毋庸置疑的。</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28</a:t>
            </a:fld>
            <a:r>
              <a:rPr lang="zh-CN" altLang="en-US" smtClean="0"/>
              <a:t> 页</a:t>
            </a:r>
            <a:endParaRPr lang="zh-CN" altLang="en-US" dirty="0"/>
          </a:p>
        </p:txBody>
      </p:sp>
    </p:spTree>
    <p:extLst>
      <p:ext uri="{BB962C8B-B14F-4D97-AF65-F5344CB8AC3E}">
        <p14:creationId xmlns:p14="http://schemas.microsoft.com/office/powerpoint/2010/main" xmlns="" val="1662943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88B0D5A-E6DF-4522-B4DC-290710D773FB}" type="slidenum">
              <a:rPr lang="ko-KR" altLang="en-US" smtClean="0"/>
              <a:pPr/>
              <a:t>30</a:t>
            </a:fld>
            <a:endParaRPr lang="en-US" altLang="ko-KR" smtClean="0"/>
          </a:p>
        </p:txBody>
      </p:sp>
      <p:sp>
        <p:nvSpPr>
          <p:cNvPr id="46083" name="Rectangle 2"/>
          <p:cNvSpPr>
            <a:spLocks noGrp="1" noRot="1" noChangeAspect="1" noChangeArrowheads="1" noTextEdit="1"/>
          </p:cNvSpPr>
          <p:nvPr>
            <p:ph type="sldImg"/>
          </p:nvPr>
        </p:nvSpPr>
        <p:spPr>
          <a:xfrm>
            <a:off x="552450" y="971550"/>
            <a:ext cx="5756275" cy="4316413"/>
          </a:xfrm>
          <a:ln/>
        </p:spPr>
      </p:sp>
      <p:sp>
        <p:nvSpPr>
          <p:cNvPr id="46084" name="Rectangle 3"/>
          <p:cNvSpPr>
            <a:spLocks noGrp="1" noChangeArrowheads="1"/>
          </p:cNvSpPr>
          <p:nvPr>
            <p:ph type="body" idx="1"/>
          </p:nvPr>
        </p:nvSpPr>
        <p:spPr>
          <a:noFill/>
          <a:ln/>
        </p:spPr>
        <p:txBody>
          <a:bodyPr/>
          <a:lstStyle/>
          <a:p>
            <a:r>
              <a:rPr lang="zh-CN" altLang="en-US" smtClean="0">
                <a:latin typeface="Arial" charset="0"/>
              </a:rPr>
              <a:t>七叶一枝花治痈肿肺痨久咳、跌打损伤、蛇虫咬伤、淋巴结核、骨髓炎等症，是云南白药的主要成分之一。还用于流行性肋腺炎、扁桃腺炎、咽喉肿育、中耳炎、流行性乙型脑炎、流行性脑脊髓炎等 </a:t>
            </a:r>
          </a:p>
        </p:txBody>
      </p:sp>
    </p:spTree>
    <p:extLst>
      <p:ext uri="{BB962C8B-B14F-4D97-AF65-F5344CB8AC3E}">
        <p14:creationId xmlns:p14="http://schemas.microsoft.com/office/powerpoint/2010/main" xmlns="" val="2527386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南京中医药大学中西医结合鼓楼临床医学院，南京</a:t>
            </a:r>
            <a:r>
              <a:rPr lang="en-US" altLang="zh-CN" sz="1200" kern="1200" baseline="0" dirty="0" smtClean="0">
                <a:solidFill>
                  <a:schemeClr val="tx1"/>
                </a:solidFill>
                <a:latin typeface="+mn-lt"/>
                <a:ea typeface="+mn-ea"/>
                <a:cs typeface="+mn-cs"/>
              </a:rPr>
              <a:t>210008</a:t>
            </a:r>
          </a:p>
          <a:p>
            <a:r>
              <a:rPr lang="zh-CN" altLang="en-US" sz="1200" kern="1200" baseline="0" dirty="0" smtClean="0">
                <a:solidFill>
                  <a:schemeClr val="tx1"/>
                </a:solidFill>
                <a:latin typeface="+mn-lt"/>
                <a:ea typeface="+mn-ea"/>
                <a:cs typeface="+mn-cs"/>
              </a:rPr>
              <a:t>南京大学医学院附属鼓楼医院肿瘤中心，南京</a:t>
            </a:r>
            <a:r>
              <a:rPr lang="en-US" altLang="zh-CN" sz="1200" kern="1200" baseline="0" dirty="0" smtClean="0">
                <a:solidFill>
                  <a:schemeClr val="tx1"/>
                </a:solidFill>
                <a:latin typeface="+mn-lt"/>
                <a:ea typeface="+mn-ea"/>
                <a:cs typeface="+mn-cs"/>
              </a:rPr>
              <a:t>210008</a:t>
            </a:r>
          </a:p>
          <a:p>
            <a:r>
              <a:rPr lang="en-US" altLang="zh-CN" dirty="0" smtClean="0"/>
              <a:t>MTT</a:t>
            </a:r>
            <a:r>
              <a:rPr lang="zh-CN" altLang="en-US" dirty="0" smtClean="0"/>
              <a:t>法又称</a:t>
            </a:r>
            <a:r>
              <a:rPr lang="en-US" altLang="zh-CN" dirty="0" smtClean="0"/>
              <a:t>MTT</a:t>
            </a:r>
            <a:r>
              <a:rPr lang="zh-CN" altLang="en-US" dirty="0" smtClean="0"/>
              <a:t>比色法，是一种检测细胞存活和生长的方法。</a:t>
            </a:r>
            <a:endParaRPr lang="en-US" altLang="zh-CN" dirty="0" smtClean="0"/>
          </a:p>
          <a:p>
            <a:r>
              <a:rPr lang="zh-CN" altLang="en-US" dirty="0" smtClean="0"/>
              <a:t>人结肠癌细胞</a:t>
            </a:r>
            <a:r>
              <a:rPr lang="en-US" altLang="zh-CN" dirty="0" smtClean="0"/>
              <a:t>SW480</a:t>
            </a:r>
            <a:r>
              <a:rPr lang="zh-CN" altLang="en-US" dirty="0" smtClean="0"/>
              <a:t>是从结肠癌中分离得到的细胞系。是原发性结直肠癌细胞。</a:t>
            </a:r>
            <a:endParaRPr lang="zh-CN" altLang="en-US" dirty="0"/>
          </a:p>
        </p:txBody>
      </p:sp>
      <p:sp>
        <p:nvSpPr>
          <p:cNvPr id="4" name="灯片编号占位符 3"/>
          <p:cNvSpPr>
            <a:spLocks noGrp="1"/>
          </p:cNvSpPr>
          <p:nvPr>
            <p:ph type="sldNum" sz="quarter" idx="10"/>
          </p:nvPr>
        </p:nvSpPr>
        <p:spPr/>
        <p:txBody>
          <a:bodyPr/>
          <a:lstStyle/>
          <a:p>
            <a:fld id="{1C1E96A7-977A-4480-94E2-195938BB48B0}" type="slidenum">
              <a:rPr lang="zh-CN" altLang="en-US" smtClean="0"/>
              <a:pPr/>
              <a:t>31</a:t>
            </a:fld>
            <a:endParaRPr lang="zh-CN" altLang="en-US"/>
          </a:p>
        </p:txBody>
      </p:sp>
    </p:spTree>
    <p:extLst>
      <p:ext uri="{BB962C8B-B14F-4D97-AF65-F5344CB8AC3E}">
        <p14:creationId xmlns:p14="http://schemas.microsoft.com/office/powerpoint/2010/main" xmlns="" val="51702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B4C87A3-2678-4DE0-9C56-FBE7A9C5A70E}" type="slidenum">
              <a:rPr lang="ko-KR" altLang="en-US" smtClean="0"/>
              <a:pPr/>
              <a:t>32</a:t>
            </a:fld>
            <a:endParaRPr lang="en-US" altLang="ko-KR" smtClean="0"/>
          </a:p>
        </p:txBody>
      </p:sp>
      <p:sp>
        <p:nvSpPr>
          <p:cNvPr id="47107" name="Rectangle 2"/>
          <p:cNvSpPr>
            <a:spLocks noGrp="1" noRot="1" noChangeAspect="1" noChangeArrowheads="1" noTextEdit="1"/>
          </p:cNvSpPr>
          <p:nvPr>
            <p:ph type="sldImg"/>
          </p:nvPr>
        </p:nvSpPr>
        <p:spPr>
          <a:xfrm>
            <a:off x="552450" y="971550"/>
            <a:ext cx="5756275" cy="4316413"/>
          </a:xfrm>
          <a:ln/>
        </p:spPr>
      </p:sp>
      <p:sp>
        <p:nvSpPr>
          <p:cNvPr id="47108" name="Rectangle 3"/>
          <p:cNvSpPr>
            <a:spLocks noGrp="1" noChangeArrowheads="1"/>
          </p:cNvSpPr>
          <p:nvPr>
            <p:ph type="body" idx="1"/>
          </p:nvPr>
        </p:nvSpPr>
        <p:spPr>
          <a:noFill/>
          <a:ln/>
        </p:spPr>
        <p:txBody>
          <a:bodyPr/>
          <a:lstStyle/>
          <a:p>
            <a:r>
              <a:rPr lang="zh-CN" altLang="en-US" smtClean="0">
                <a:latin typeface="Arial" charset="0"/>
              </a:rPr>
              <a:t>       硒、铜、锌等微量元素能有效的提高人休免疫功能，能增强抵抗力，起扶正的作用，蟾衣中蟾素内酯</a:t>
            </a:r>
            <a:r>
              <a:rPr lang="en-US" altLang="zh-CN" smtClean="0">
                <a:latin typeface="Arial" charset="0"/>
              </a:rPr>
              <a:t>0.3~0.33%</a:t>
            </a:r>
            <a:r>
              <a:rPr lang="zh-CN" altLang="en-US" smtClean="0">
                <a:latin typeface="Arial" charset="0"/>
              </a:rPr>
              <a:t>，砷盐</a:t>
            </a:r>
            <a:r>
              <a:rPr lang="en-US" altLang="zh-CN" smtClean="0">
                <a:latin typeface="Arial" charset="0"/>
              </a:rPr>
              <a:t>&lt;1ppm</a:t>
            </a:r>
            <a:r>
              <a:rPr lang="zh-CN" altLang="en-US" smtClean="0">
                <a:latin typeface="Arial" charset="0"/>
              </a:rPr>
              <a:t>，这既是有毒物质，又是有效物质。蟾衣中的这些有毒物质是微量元素，可以诱导人体抗肿瘤的干扰素，直接杀死癌细胞，抑制肿瘤的生长，达到扶正祛邪的目的。蟾衣通过巨噬细胞，可提高人体免疫力，减轻放化疗的毒副反应，明显提高患者的生活质量，延长患者的生存时间。</a:t>
            </a:r>
          </a:p>
          <a:p>
            <a:r>
              <a:rPr lang="zh-CN" altLang="en-US" smtClean="0">
                <a:latin typeface="Arial" charset="0"/>
              </a:rPr>
              <a:t>       应用：直接作用于各种肿瘤、乙肝、腹水、心脑血管疾病及“亚健康”群体等。</a:t>
            </a:r>
          </a:p>
        </p:txBody>
      </p:sp>
    </p:spTree>
    <p:extLst>
      <p:ext uri="{BB962C8B-B14F-4D97-AF65-F5344CB8AC3E}">
        <p14:creationId xmlns:p14="http://schemas.microsoft.com/office/powerpoint/2010/main" xmlns="" val="3591532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和燕</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施京红</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陈蓉</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彭玉琴</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刘文奇</a:t>
            </a:r>
          </a:p>
          <a:p>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陕西中医药大学</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陕西咸阳</a:t>
            </a:r>
            <a:r>
              <a:rPr lang="en-US" altLang="zh-CN" sz="1200" kern="1200" baseline="0" dirty="0" smtClean="0">
                <a:solidFill>
                  <a:schemeClr val="tx1"/>
                </a:solidFill>
                <a:latin typeface="+mn-lt"/>
                <a:ea typeface="+mn-ea"/>
                <a:cs typeface="+mn-cs"/>
              </a:rPr>
              <a:t>71 2 0 46 )</a:t>
            </a:r>
            <a:endParaRPr lang="zh-CN" altLang="en-US" dirty="0"/>
          </a:p>
        </p:txBody>
      </p:sp>
      <p:sp>
        <p:nvSpPr>
          <p:cNvPr id="4" name="灯片编号占位符 3"/>
          <p:cNvSpPr>
            <a:spLocks noGrp="1"/>
          </p:cNvSpPr>
          <p:nvPr>
            <p:ph type="sldNum" sz="quarter" idx="10"/>
          </p:nvPr>
        </p:nvSpPr>
        <p:spPr/>
        <p:txBody>
          <a:bodyPr/>
          <a:lstStyle/>
          <a:p>
            <a:fld id="{1C1E96A7-977A-4480-94E2-195938BB48B0}" type="slidenum">
              <a:rPr lang="zh-CN" altLang="en-US" smtClean="0"/>
              <a:pPr/>
              <a:t>33</a:t>
            </a:fld>
            <a:endParaRPr lang="zh-CN" altLang="en-US"/>
          </a:p>
        </p:txBody>
      </p:sp>
    </p:spTree>
    <p:extLst>
      <p:ext uri="{BB962C8B-B14F-4D97-AF65-F5344CB8AC3E}">
        <p14:creationId xmlns:p14="http://schemas.microsoft.com/office/powerpoint/2010/main" xmlns="" val="4039192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姜建伟</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何福根</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章红燕</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浙江省肿瘤医院杭州</a:t>
            </a:r>
            <a:r>
              <a:rPr lang="en-US" altLang="zh-CN" sz="1200" kern="1200" baseline="0" dirty="0" smtClean="0">
                <a:solidFill>
                  <a:schemeClr val="tx1"/>
                </a:solidFill>
                <a:latin typeface="+mn-lt"/>
                <a:ea typeface="+mn-ea"/>
                <a:cs typeface="+mn-cs"/>
              </a:rPr>
              <a:t>310022)</a:t>
            </a:r>
            <a:endParaRPr lang="zh-CN" altLang="en-US" dirty="0"/>
          </a:p>
        </p:txBody>
      </p:sp>
      <p:sp>
        <p:nvSpPr>
          <p:cNvPr id="4" name="灯片编号占位符 3"/>
          <p:cNvSpPr>
            <a:spLocks noGrp="1"/>
          </p:cNvSpPr>
          <p:nvPr>
            <p:ph type="sldNum" sz="quarter" idx="10"/>
          </p:nvPr>
        </p:nvSpPr>
        <p:spPr/>
        <p:txBody>
          <a:bodyPr/>
          <a:lstStyle/>
          <a:p>
            <a:fld id="{1C1E96A7-977A-4480-94E2-195938BB48B0}" type="slidenum">
              <a:rPr lang="zh-CN" altLang="en-US" smtClean="0"/>
              <a:pPr/>
              <a:t>36</a:t>
            </a:fld>
            <a:endParaRPr lang="zh-CN" altLang="en-US"/>
          </a:p>
        </p:txBody>
      </p:sp>
    </p:spTree>
    <p:extLst>
      <p:ext uri="{BB962C8B-B14F-4D97-AF65-F5344CB8AC3E}">
        <p14:creationId xmlns:p14="http://schemas.microsoft.com/office/powerpoint/2010/main" xmlns="" val="514905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lumMod val="75000"/>
                    <a:lumOff val="25000"/>
                  </a:schemeClr>
                </a:solidFill>
                <a:latin typeface="+mn-lt"/>
                <a:ea typeface="+mn-ea"/>
                <a:cs typeface="+mn-cs"/>
              </a:rPr>
              <a:t>肝动脉化疗栓塞（</a:t>
            </a:r>
            <a:r>
              <a:rPr lang="en-US" altLang="zh-CN" sz="1200" b="0" i="0" u="none" strike="noStrike" kern="1200" baseline="0" dirty="0" smtClean="0">
                <a:solidFill>
                  <a:schemeClr val="tx1">
                    <a:lumMod val="75000"/>
                    <a:lumOff val="25000"/>
                  </a:schemeClr>
                </a:solidFill>
                <a:latin typeface="+mn-lt"/>
                <a:ea typeface="+mn-ea"/>
                <a:cs typeface="+mn-cs"/>
              </a:rPr>
              <a:t>TACE</a:t>
            </a:r>
            <a:r>
              <a:rPr lang="zh-CN" altLang="en-US" sz="1200" b="0" i="0" u="none" strike="noStrike" kern="1200" baseline="0" dirty="0" smtClean="0">
                <a:solidFill>
                  <a:schemeClr val="tx1">
                    <a:lumMod val="75000"/>
                    <a:lumOff val="25000"/>
                  </a:schemeClr>
                </a:solidFill>
                <a:latin typeface="+mn-lt"/>
                <a:ea typeface="+mn-ea"/>
                <a:cs typeface="+mn-cs"/>
              </a:rPr>
              <a:t>）是肝细胞癌非手术治疗的首选治疗，但由于肿瘤侧枝循环供血等原因，</a:t>
            </a:r>
            <a:r>
              <a:rPr lang="en-US" altLang="zh-CN" sz="1200" b="0" i="0" u="none" strike="noStrike" kern="1200" baseline="0" dirty="0" smtClean="0">
                <a:solidFill>
                  <a:schemeClr val="tx1">
                    <a:lumMod val="75000"/>
                    <a:lumOff val="25000"/>
                  </a:schemeClr>
                </a:solidFill>
                <a:latin typeface="+mn-lt"/>
                <a:ea typeface="+mn-ea"/>
                <a:cs typeface="+mn-cs"/>
              </a:rPr>
              <a:t>TACE</a:t>
            </a:r>
            <a:r>
              <a:rPr lang="zh-CN" altLang="en-US" sz="1200" b="0" i="0" u="none" strike="noStrike" kern="1200" baseline="0" dirty="0" smtClean="0">
                <a:solidFill>
                  <a:schemeClr val="tx1">
                    <a:lumMod val="75000"/>
                    <a:lumOff val="25000"/>
                  </a:schemeClr>
                </a:solidFill>
                <a:latin typeface="+mn-lt"/>
                <a:ea typeface="+mn-ea"/>
                <a:cs typeface="+mn-cs"/>
              </a:rPr>
              <a:t>通常不能使肿瘤完全坏死。</a:t>
            </a:r>
            <a:endParaRPr lang="en-US" altLang="zh-CN" sz="1200" b="0" i="0" u="none" strike="noStrike" kern="1200" baseline="0" dirty="0" smtClean="0">
              <a:solidFill>
                <a:schemeClr val="tx1">
                  <a:lumMod val="75000"/>
                  <a:lumOff val="25000"/>
                </a:schemeClr>
              </a:solidFill>
              <a:latin typeface="+mn-lt"/>
              <a:ea typeface="+mn-ea"/>
              <a:cs typeface="+mn-cs"/>
            </a:endParaRPr>
          </a:p>
          <a:p>
            <a:r>
              <a:rPr lang="zh-CN" altLang="en-US" sz="1200" b="0" i="0" u="none" strike="noStrike" kern="1200" baseline="0" dirty="0" smtClean="0">
                <a:solidFill>
                  <a:schemeClr val="tx1">
                    <a:lumMod val="75000"/>
                    <a:lumOff val="25000"/>
                  </a:schemeClr>
                </a:solidFill>
                <a:latin typeface="+mn-lt"/>
                <a:ea typeface="+mn-ea"/>
                <a:cs typeface="+mn-cs"/>
              </a:rPr>
              <a:t>疗效评价按照</a:t>
            </a:r>
            <a:r>
              <a:rPr lang="en-US" altLang="zh-CN" sz="1200" b="0" i="0" u="none" strike="noStrike" kern="1200" baseline="0" dirty="0" smtClean="0">
                <a:solidFill>
                  <a:schemeClr val="tx1">
                    <a:lumMod val="75000"/>
                    <a:lumOff val="25000"/>
                  </a:schemeClr>
                </a:solidFill>
                <a:latin typeface="+mn-lt"/>
                <a:ea typeface="+mn-ea"/>
                <a:cs typeface="+mn-cs"/>
              </a:rPr>
              <a:t>WHO</a:t>
            </a:r>
            <a:r>
              <a:rPr lang="zh-CN" altLang="en-US" sz="1200" b="0" i="0" u="none" strike="noStrike" kern="1200" baseline="0" dirty="0" smtClean="0">
                <a:solidFill>
                  <a:schemeClr val="tx1">
                    <a:lumMod val="75000"/>
                    <a:lumOff val="25000"/>
                  </a:schemeClr>
                </a:solidFill>
                <a:latin typeface="+mn-lt"/>
                <a:ea typeface="+mn-ea"/>
                <a:cs typeface="+mn-cs"/>
              </a:rPr>
              <a:t>实体肿瘤近期疗效评价，分为完全缓解（</a:t>
            </a:r>
            <a:r>
              <a:rPr lang="en-US" altLang="zh-CN" sz="1200" b="0" i="0" u="none" strike="noStrike" kern="1200" baseline="0" dirty="0" smtClean="0">
                <a:solidFill>
                  <a:schemeClr val="tx1">
                    <a:lumMod val="75000"/>
                    <a:lumOff val="25000"/>
                  </a:schemeClr>
                </a:solidFill>
                <a:latin typeface="+mn-lt"/>
                <a:ea typeface="+mn-ea"/>
                <a:cs typeface="+mn-cs"/>
              </a:rPr>
              <a:t>CR</a:t>
            </a:r>
            <a:r>
              <a:rPr lang="zh-CN" altLang="en-US" sz="1200" b="0" i="0" u="none" strike="noStrike" kern="1200" baseline="0" dirty="0" smtClean="0">
                <a:solidFill>
                  <a:schemeClr val="tx1">
                    <a:lumMod val="75000"/>
                    <a:lumOff val="25000"/>
                  </a:schemeClr>
                </a:solidFill>
                <a:latin typeface="+mn-lt"/>
                <a:ea typeface="+mn-ea"/>
                <a:cs typeface="+mn-cs"/>
              </a:rPr>
              <a:t>），部分缓解（</a:t>
            </a:r>
            <a:r>
              <a:rPr lang="en-US" altLang="zh-CN" sz="1200" b="0" i="0" u="none" strike="noStrike" kern="1200" baseline="0" dirty="0" smtClean="0">
                <a:solidFill>
                  <a:schemeClr val="tx1">
                    <a:lumMod val="75000"/>
                    <a:lumOff val="25000"/>
                  </a:schemeClr>
                </a:solidFill>
                <a:latin typeface="+mn-lt"/>
                <a:ea typeface="+mn-ea"/>
                <a:cs typeface="+mn-cs"/>
              </a:rPr>
              <a:t>PR</a:t>
            </a:r>
            <a:r>
              <a:rPr lang="zh-CN" altLang="en-US" sz="1200" b="0" i="0" u="none" strike="noStrike" kern="1200" baseline="0" dirty="0" smtClean="0">
                <a:solidFill>
                  <a:schemeClr val="tx1">
                    <a:lumMod val="75000"/>
                    <a:lumOff val="25000"/>
                  </a:schemeClr>
                </a:solidFill>
                <a:latin typeface="+mn-lt"/>
                <a:ea typeface="+mn-ea"/>
                <a:cs typeface="+mn-cs"/>
              </a:rPr>
              <a:t>）、稳定（</a:t>
            </a:r>
            <a:r>
              <a:rPr lang="en-US" altLang="zh-CN" sz="1200" b="0" i="0" u="none" strike="noStrike" kern="1200" baseline="0" dirty="0" smtClean="0">
                <a:solidFill>
                  <a:schemeClr val="tx1">
                    <a:lumMod val="75000"/>
                    <a:lumOff val="25000"/>
                  </a:schemeClr>
                </a:solidFill>
                <a:latin typeface="+mn-lt"/>
                <a:ea typeface="+mn-ea"/>
                <a:cs typeface="+mn-cs"/>
              </a:rPr>
              <a:t>SD</a:t>
            </a:r>
            <a:r>
              <a:rPr lang="zh-CN" altLang="en-US" sz="1200" b="0" i="0" u="none" strike="noStrike" kern="1200" baseline="0" dirty="0" smtClean="0">
                <a:solidFill>
                  <a:schemeClr val="tx1">
                    <a:lumMod val="75000"/>
                    <a:lumOff val="25000"/>
                  </a:schemeClr>
                </a:solidFill>
                <a:latin typeface="+mn-lt"/>
                <a:ea typeface="+mn-ea"/>
                <a:cs typeface="+mn-cs"/>
              </a:rPr>
              <a:t>）、疾病进展（</a:t>
            </a:r>
            <a:r>
              <a:rPr lang="en-US" altLang="zh-CN" sz="1200" b="0" i="0" u="none" strike="noStrike" kern="1200" baseline="0" dirty="0" smtClean="0">
                <a:solidFill>
                  <a:schemeClr val="tx1">
                    <a:lumMod val="75000"/>
                    <a:lumOff val="25000"/>
                  </a:schemeClr>
                </a:solidFill>
                <a:latin typeface="+mn-lt"/>
                <a:ea typeface="+mn-ea"/>
                <a:cs typeface="+mn-cs"/>
              </a:rPr>
              <a:t>PD</a:t>
            </a:r>
            <a:r>
              <a:rPr lang="zh-CN" altLang="en-US" sz="1200" b="0" i="0" u="none" strike="noStrike" kern="1200" baseline="0" dirty="0" smtClean="0">
                <a:solidFill>
                  <a:schemeClr val="tx1">
                    <a:lumMod val="75000"/>
                    <a:lumOff val="25000"/>
                  </a:schemeClr>
                </a:solidFill>
                <a:latin typeface="+mn-lt"/>
                <a:ea typeface="+mn-ea"/>
                <a:cs typeface="+mn-cs"/>
              </a:rPr>
              <a:t>）。以第一次治疗后</a:t>
            </a:r>
            <a:r>
              <a:rPr lang="en-US" altLang="zh-CN" sz="1200" b="0" i="0" u="none" strike="noStrike" kern="1200" baseline="0" dirty="0" smtClean="0">
                <a:solidFill>
                  <a:schemeClr val="tx1">
                    <a:lumMod val="75000"/>
                    <a:lumOff val="25000"/>
                  </a:schemeClr>
                </a:solidFill>
                <a:latin typeface="+mn-lt"/>
                <a:ea typeface="+mn-ea"/>
                <a:cs typeface="+mn-cs"/>
              </a:rPr>
              <a:t>3 </a:t>
            </a:r>
            <a:r>
              <a:rPr lang="zh-CN" altLang="en-US" sz="1200" b="0" i="0" u="none" strike="noStrike" kern="1200" baseline="0" dirty="0" smtClean="0">
                <a:solidFill>
                  <a:schemeClr val="tx1">
                    <a:lumMod val="75000"/>
                    <a:lumOff val="25000"/>
                  </a:schemeClr>
                </a:solidFill>
                <a:latin typeface="+mn-lt"/>
                <a:ea typeface="+mn-ea"/>
                <a:cs typeface="+mn-cs"/>
              </a:rPr>
              <a:t>个月复查</a:t>
            </a:r>
            <a:r>
              <a:rPr lang="en-US" altLang="zh-CN" sz="1200" b="0" i="0" u="none" strike="noStrike" kern="1200" baseline="0" dirty="0" smtClean="0">
                <a:solidFill>
                  <a:schemeClr val="tx1">
                    <a:lumMod val="75000"/>
                    <a:lumOff val="25000"/>
                  </a:schemeClr>
                </a:solidFill>
                <a:latin typeface="+mn-lt"/>
                <a:ea typeface="+mn-ea"/>
                <a:cs typeface="+mn-cs"/>
              </a:rPr>
              <a:t>CT</a:t>
            </a:r>
            <a:r>
              <a:rPr lang="zh-CN" altLang="en-US" sz="1200" b="0" i="0" u="none" strike="noStrike" kern="1200" baseline="0" dirty="0" smtClean="0">
                <a:solidFill>
                  <a:schemeClr val="tx1">
                    <a:lumMod val="75000"/>
                    <a:lumOff val="25000"/>
                  </a:schemeClr>
                </a:solidFill>
                <a:latin typeface="+mn-lt"/>
                <a:ea typeface="+mn-ea"/>
                <a:cs typeface="+mn-cs"/>
              </a:rPr>
              <a:t>，观察肿瘤病灶变化，评价临床有效率（</a:t>
            </a:r>
            <a:r>
              <a:rPr lang="en-US" altLang="zh-CN" sz="1200" b="0" i="0" u="none" strike="noStrike" kern="1200" baseline="0" dirty="0" smtClean="0">
                <a:solidFill>
                  <a:schemeClr val="tx1">
                    <a:lumMod val="75000"/>
                    <a:lumOff val="25000"/>
                  </a:schemeClr>
                </a:solidFill>
                <a:latin typeface="+mn-lt"/>
                <a:ea typeface="+mn-ea"/>
                <a:cs typeface="+mn-cs"/>
              </a:rPr>
              <a:t>CRP</a:t>
            </a:r>
            <a:r>
              <a:rPr lang="zh-CN" altLang="en-US" sz="1200" b="0" i="0" u="none" strike="noStrike" kern="1200" baseline="0" dirty="0" smtClean="0">
                <a:solidFill>
                  <a:schemeClr val="tx1">
                    <a:lumMod val="75000"/>
                    <a:lumOff val="25000"/>
                  </a:schemeClr>
                </a:solidFill>
                <a:latin typeface="+mn-lt"/>
                <a:ea typeface="+mn-ea"/>
                <a:cs typeface="+mn-cs"/>
              </a:rPr>
              <a:t>），</a:t>
            </a:r>
            <a:r>
              <a:rPr lang="en-US" altLang="zh-CN" sz="1200" b="0" i="0" u="none" strike="noStrike" kern="1200" baseline="0" dirty="0" smtClean="0">
                <a:solidFill>
                  <a:schemeClr val="tx1">
                    <a:lumMod val="75000"/>
                    <a:lumOff val="25000"/>
                  </a:schemeClr>
                </a:solidFill>
                <a:latin typeface="+mn-lt"/>
                <a:ea typeface="+mn-ea"/>
                <a:cs typeface="+mn-cs"/>
              </a:rPr>
              <a:t>CRP=CR+PR+SD</a:t>
            </a:r>
            <a:r>
              <a:rPr lang="zh-CN" altLang="en-US" sz="1200" b="0" i="0" u="none" strike="noStrike" kern="1200" baseline="0" dirty="0" smtClean="0">
                <a:solidFill>
                  <a:schemeClr val="tx1">
                    <a:lumMod val="75000"/>
                    <a:lumOff val="25000"/>
                  </a:schemeClr>
                </a:solidFill>
                <a:latin typeface="+mn-lt"/>
                <a:ea typeface="+mn-ea"/>
                <a:cs typeface="+mn-cs"/>
              </a:rPr>
              <a:t>。</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37</a:t>
            </a:fld>
            <a:r>
              <a:rPr lang="zh-CN" altLang="en-US" smtClean="0"/>
              <a:t> 页</a:t>
            </a:r>
            <a:endParaRPr lang="zh-CN" altLang="en-US" dirty="0"/>
          </a:p>
        </p:txBody>
      </p:sp>
    </p:spTree>
    <p:extLst>
      <p:ext uri="{BB962C8B-B14F-4D97-AF65-F5344CB8AC3E}">
        <p14:creationId xmlns:p14="http://schemas.microsoft.com/office/powerpoint/2010/main" xmlns="" val="762238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sz="1200" b="0" i="0" u="none" strike="noStrike" kern="1200" baseline="0" dirty="0" smtClean="0">
                <a:solidFill>
                  <a:schemeClr val="tx1">
                    <a:lumMod val="75000"/>
                    <a:lumOff val="25000"/>
                  </a:schemeClr>
                </a:solidFill>
                <a:latin typeface="+mn-lt"/>
                <a:ea typeface="+mn-ea"/>
                <a:cs typeface="+mn-cs"/>
              </a:rPr>
              <a:t>12</a:t>
            </a:r>
            <a:r>
              <a:rPr lang="zh-CN" altLang="en-US" sz="1200" b="0" i="0" u="none" strike="noStrike" kern="1200" baseline="0" dirty="0" smtClean="0">
                <a:solidFill>
                  <a:schemeClr val="tx1">
                    <a:lumMod val="75000"/>
                    <a:lumOff val="25000"/>
                  </a:schemeClr>
                </a:solidFill>
                <a:latin typeface="+mn-lt"/>
                <a:ea typeface="+mn-ea"/>
                <a:cs typeface="+mn-cs"/>
              </a:rPr>
              <a:t>．</a:t>
            </a:r>
            <a:r>
              <a:rPr lang="en-US" altLang="zh-CN" sz="1200" b="0" i="0" u="none" strike="noStrike" kern="1200" baseline="0" dirty="0" smtClean="0">
                <a:solidFill>
                  <a:schemeClr val="tx1">
                    <a:lumMod val="75000"/>
                    <a:lumOff val="25000"/>
                  </a:schemeClr>
                </a:solidFill>
                <a:latin typeface="+mn-lt"/>
                <a:ea typeface="+mn-ea"/>
                <a:cs typeface="+mn-cs"/>
              </a:rPr>
              <a:t>5</a:t>
            </a:r>
            <a:r>
              <a:rPr lang="zh-CN" altLang="en-US" sz="1200" b="0" i="0" u="none" strike="noStrike" kern="1200" baseline="0" dirty="0" smtClean="0">
                <a:solidFill>
                  <a:schemeClr val="tx1">
                    <a:lumMod val="75000"/>
                    <a:lumOff val="25000"/>
                  </a:schemeClr>
                </a:solidFill>
                <a:latin typeface="+mn-lt"/>
                <a:ea typeface="+mn-ea"/>
                <a:cs typeface="+mn-cs"/>
              </a:rPr>
              <a:t>％和</a:t>
            </a:r>
            <a:r>
              <a:rPr lang="en-US" altLang="zh-CN" sz="1200" b="0" i="0" u="none" strike="noStrike" kern="1200" baseline="0" dirty="0" smtClean="0">
                <a:solidFill>
                  <a:schemeClr val="tx1">
                    <a:lumMod val="75000"/>
                    <a:lumOff val="25000"/>
                  </a:schemeClr>
                </a:solidFill>
                <a:latin typeface="+mn-lt"/>
                <a:ea typeface="+mn-ea"/>
                <a:cs typeface="+mn-cs"/>
              </a:rPr>
              <a:t>15</a:t>
            </a:r>
            <a:r>
              <a:rPr lang="zh-CN" altLang="en-US" sz="1200" b="0" i="0" u="none" strike="noStrike" kern="1200" baseline="0" dirty="0" smtClean="0">
                <a:solidFill>
                  <a:schemeClr val="tx1">
                    <a:lumMod val="75000"/>
                    <a:lumOff val="25000"/>
                  </a:schemeClr>
                </a:solidFill>
                <a:latin typeface="+mn-lt"/>
                <a:ea typeface="+mn-ea"/>
                <a:cs typeface="+mn-cs"/>
              </a:rPr>
              <a:t>％ 的含药血清作用于细胞</a:t>
            </a:r>
            <a:r>
              <a:rPr lang="en-US" altLang="zh-CN" sz="1200" b="0" i="0" u="none" strike="noStrike" kern="1200" baseline="0" dirty="0" smtClean="0">
                <a:solidFill>
                  <a:schemeClr val="tx1">
                    <a:lumMod val="75000"/>
                    <a:lumOff val="25000"/>
                  </a:schemeClr>
                </a:solidFill>
                <a:latin typeface="+mn-lt"/>
                <a:ea typeface="+mn-ea"/>
                <a:cs typeface="+mn-cs"/>
              </a:rPr>
              <a:t>12</a:t>
            </a:r>
            <a:r>
              <a:rPr lang="zh-CN" altLang="en-US" sz="1200" b="0" i="0" u="none" strike="noStrike" kern="1200" baseline="0" dirty="0" smtClean="0">
                <a:solidFill>
                  <a:schemeClr val="tx1">
                    <a:lumMod val="75000"/>
                    <a:lumOff val="25000"/>
                  </a:schemeClr>
                </a:solidFill>
                <a:latin typeface="+mn-lt"/>
                <a:ea typeface="+mn-ea"/>
                <a:cs typeface="+mn-cs"/>
              </a:rPr>
              <a:t>小时和</a:t>
            </a:r>
            <a:r>
              <a:rPr lang="en-US" altLang="zh-CN" sz="1200" b="0" i="0" u="none" strike="noStrike" kern="1200" baseline="0" dirty="0" smtClean="0">
                <a:solidFill>
                  <a:schemeClr val="tx1">
                    <a:lumMod val="75000"/>
                    <a:lumOff val="25000"/>
                  </a:schemeClr>
                </a:solidFill>
                <a:latin typeface="+mn-lt"/>
                <a:ea typeface="+mn-ea"/>
                <a:cs typeface="+mn-cs"/>
              </a:rPr>
              <a:t>24</a:t>
            </a:r>
            <a:r>
              <a:rPr lang="zh-CN" altLang="en-US" sz="1200" b="0" i="0" u="none" strike="noStrike" kern="1200" baseline="0" dirty="0" smtClean="0">
                <a:solidFill>
                  <a:schemeClr val="tx1">
                    <a:lumMod val="75000"/>
                    <a:lumOff val="25000"/>
                  </a:schemeClr>
                </a:solidFill>
                <a:latin typeface="+mn-lt"/>
                <a:ea typeface="+mn-ea"/>
                <a:cs typeface="+mn-cs"/>
              </a:rPr>
              <a:t>小时后，对</a:t>
            </a:r>
            <a:r>
              <a:rPr lang="en-US" altLang="zh-CN" sz="1200" b="0" i="0" u="none" strike="noStrike" kern="1200" baseline="0" dirty="0" smtClean="0">
                <a:solidFill>
                  <a:schemeClr val="tx1">
                    <a:lumMod val="75000"/>
                    <a:lumOff val="25000"/>
                  </a:schemeClr>
                </a:solidFill>
                <a:latin typeface="+mn-lt"/>
                <a:ea typeface="+mn-ea"/>
                <a:cs typeface="+mn-cs"/>
              </a:rPr>
              <a:t>Hep-G2</a:t>
            </a:r>
            <a:r>
              <a:rPr lang="zh-CN" altLang="en-US" sz="1200" b="0" i="0" u="none" strike="noStrike" kern="1200" baseline="0" dirty="0" smtClean="0">
                <a:solidFill>
                  <a:schemeClr val="tx1">
                    <a:lumMod val="75000"/>
                    <a:lumOff val="25000"/>
                  </a:schemeClr>
                </a:solidFill>
                <a:latin typeface="+mn-lt"/>
                <a:ea typeface="+mn-ea"/>
                <a:cs typeface="+mn-cs"/>
              </a:rPr>
              <a:t>的增殖均有抑制作用</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15</a:t>
            </a:fld>
            <a:r>
              <a:rPr lang="zh-CN" altLang="en-US" smtClean="0"/>
              <a:t> 页</a:t>
            </a:r>
            <a:endParaRPr lang="zh-CN" altLang="en-US" dirty="0"/>
          </a:p>
        </p:txBody>
      </p:sp>
    </p:spTree>
    <p:extLst>
      <p:ext uri="{BB962C8B-B14F-4D97-AF65-F5344CB8AC3E}">
        <p14:creationId xmlns:p14="http://schemas.microsoft.com/office/powerpoint/2010/main" xmlns="" val="317818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r>
              <a:rPr lang="zh-CN" altLang="en-US" sz="1200" kern="1200" baseline="0" dirty="0" smtClean="0">
                <a:solidFill>
                  <a:schemeClr val="tx1"/>
                </a:solidFill>
                <a:latin typeface="+mn-lt"/>
                <a:ea typeface="+mn-ea"/>
                <a:cs typeface="+mn-cs"/>
              </a:rPr>
              <a:t>姜建伟</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何福根</a:t>
            </a:r>
            <a:r>
              <a:rPr lang="en-US" altLang="zh-CN" sz="1200" kern="1200" baseline="0" dirty="0" smtClean="0">
                <a:solidFill>
                  <a:schemeClr val="tx1"/>
                </a:solidFill>
                <a:latin typeface="+mn-lt"/>
                <a:ea typeface="+mn-ea"/>
                <a:cs typeface="+mn-cs"/>
              </a:rPr>
              <a:t>, </a:t>
            </a:r>
            <a:r>
              <a:rPr lang="zh-CN" altLang="en-US" sz="1200" kern="1200" baseline="0" dirty="0" smtClean="0">
                <a:solidFill>
                  <a:schemeClr val="tx1"/>
                </a:solidFill>
                <a:latin typeface="+mn-lt"/>
                <a:ea typeface="+mn-ea"/>
                <a:cs typeface="+mn-cs"/>
              </a:rPr>
              <a:t>章红燕</a:t>
            </a:r>
            <a:r>
              <a:rPr lang="en-US" altLang="zh-CN" sz="1200" kern="1200" baseline="0" dirty="0" smtClean="0">
                <a:solidFill>
                  <a:schemeClr val="tx1"/>
                </a:solidFill>
                <a:latin typeface="+mn-lt"/>
                <a:ea typeface="+mn-ea"/>
                <a:cs typeface="+mn-cs"/>
              </a:rPr>
              <a:t>(</a:t>
            </a:r>
            <a:r>
              <a:rPr lang="zh-CN" altLang="en-US" sz="1200" kern="1200" baseline="0" dirty="0" smtClean="0">
                <a:solidFill>
                  <a:schemeClr val="tx1"/>
                </a:solidFill>
                <a:latin typeface="+mn-lt"/>
                <a:ea typeface="+mn-ea"/>
                <a:cs typeface="+mn-cs"/>
              </a:rPr>
              <a:t>浙江省肿瘤医院杭州</a:t>
            </a:r>
            <a:r>
              <a:rPr lang="en-US" altLang="zh-CN" sz="1200" kern="1200" baseline="0" dirty="0" smtClean="0">
                <a:solidFill>
                  <a:schemeClr val="tx1"/>
                </a:solidFill>
                <a:latin typeface="+mn-lt"/>
                <a:ea typeface="+mn-ea"/>
                <a:cs typeface="+mn-cs"/>
              </a:rPr>
              <a:t>310022)</a:t>
            </a:r>
            <a:endParaRPr lang="zh-CN" altLang="en-US" dirty="0"/>
          </a:p>
        </p:txBody>
      </p:sp>
      <p:sp>
        <p:nvSpPr>
          <p:cNvPr id="4" name="灯片编号占位符 3"/>
          <p:cNvSpPr>
            <a:spLocks noGrp="1"/>
          </p:cNvSpPr>
          <p:nvPr>
            <p:ph type="sldNum" sz="quarter" idx="10"/>
          </p:nvPr>
        </p:nvSpPr>
        <p:spPr/>
        <p:txBody>
          <a:bodyPr/>
          <a:lstStyle/>
          <a:p>
            <a:fld id="{1C1E96A7-977A-4480-94E2-195938BB48B0}" type="slidenum">
              <a:rPr lang="zh-CN" altLang="en-US" smtClean="0"/>
              <a:pPr/>
              <a:t>38</a:t>
            </a:fld>
            <a:endParaRPr lang="zh-CN" altLang="en-US"/>
          </a:p>
        </p:txBody>
      </p:sp>
    </p:spTree>
    <p:extLst>
      <p:ext uri="{BB962C8B-B14F-4D97-AF65-F5344CB8AC3E}">
        <p14:creationId xmlns:p14="http://schemas.microsoft.com/office/powerpoint/2010/main" xmlns="" val="28448085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C1E96A7-977A-4480-94E2-195938BB48B0}" type="slidenum">
              <a:rPr lang="zh-CN" altLang="en-US" smtClean="0"/>
              <a:pPr/>
              <a:t>41</a:t>
            </a:fld>
            <a:endParaRPr lang="zh-CN" altLang="en-US"/>
          </a:p>
        </p:txBody>
      </p:sp>
    </p:spTree>
    <p:extLst>
      <p:ext uri="{BB962C8B-B14F-4D97-AF65-F5344CB8AC3E}">
        <p14:creationId xmlns:p14="http://schemas.microsoft.com/office/powerpoint/2010/main" xmlns="" val="2921746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C1E96A7-977A-4480-94E2-195938BB48B0}" type="slidenum">
              <a:rPr lang="zh-CN" altLang="en-US" smtClean="0"/>
              <a:pPr/>
              <a:t>42</a:t>
            </a:fld>
            <a:endParaRPr lang="zh-CN" altLang="en-US"/>
          </a:p>
        </p:txBody>
      </p:sp>
    </p:spTree>
    <p:extLst>
      <p:ext uri="{BB962C8B-B14F-4D97-AF65-F5344CB8AC3E}">
        <p14:creationId xmlns:p14="http://schemas.microsoft.com/office/powerpoint/2010/main" xmlns="" val="1971762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smtClean="0">
                <a:solidFill>
                  <a:schemeClr val="tx1">
                    <a:lumMod val="75000"/>
                    <a:lumOff val="25000"/>
                  </a:schemeClr>
                </a:solidFill>
                <a:effectLst/>
                <a:latin typeface="+mn-lt"/>
                <a:ea typeface="+mn-ea"/>
                <a:cs typeface="+mn-cs"/>
              </a:rPr>
              <a:t>据文献报道，非肿瘤住院患者中，</a:t>
            </a:r>
            <a:r>
              <a:rPr lang="zh-CN" altLang="en-US" sz="1200" b="0" i="0" u="none" strike="noStrike" kern="1200" dirty="0" smtClean="0">
                <a:solidFill>
                  <a:schemeClr val="tx1">
                    <a:lumMod val="75000"/>
                    <a:lumOff val="25000"/>
                  </a:schemeClr>
                </a:solidFill>
                <a:effectLst/>
                <a:latin typeface="+mn-lt"/>
                <a:ea typeface="+mn-ea"/>
                <a:cs typeface="+mn-cs"/>
                <a:hlinkClick r:id="rId3"/>
              </a:rPr>
              <a:t>带状疱疹</a:t>
            </a:r>
            <a:r>
              <a:rPr lang="zh-CN" altLang="en-US" sz="1200" b="0" i="0" kern="1200" dirty="0" smtClean="0">
                <a:solidFill>
                  <a:schemeClr val="tx1">
                    <a:lumMod val="75000"/>
                    <a:lumOff val="25000"/>
                  </a:schemeClr>
                </a:solidFill>
                <a:effectLst/>
                <a:latin typeface="+mn-lt"/>
                <a:ea typeface="+mn-ea"/>
                <a:cs typeface="+mn-cs"/>
              </a:rPr>
              <a:t>发病率为</a:t>
            </a:r>
            <a:r>
              <a:rPr lang="en-US" altLang="zh-CN" sz="1200" b="0" i="0" kern="1200" dirty="0" smtClean="0">
                <a:solidFill>
                  <a:schemeClr val="tx1">
                    <a:lumMod val="75000"/>
                    <a:lumOff val="25000"/>
                  </a:schemeClr>
                </a:solidFill>
                <a:effectLst/>
                <a:latin typeface="+mn-lt"/>
                <a:ea typeface="+mn-ea"/>
                <a:cs typeface="+mn-cs"/>
              </a:rPr>
              <a:t>0.22</a:t>
            </a:r>
            <a:r>
              <a:rPr lang="zh-CN" altLang="en-US" sz="1200" b="0" i="0" kern="1200" dirty="0" smtClean="0">
                <a:solidFill>
                  <a:schemeClr val="tx1">
                    <a:lumMod val="75000"/>
                    <a:lumOff val="25000"/>
                  </a:schemeClr>
                </a:solidFill>
                <a:effectLst/>
                <a:latin typeface="+mn-lt"/>
                <a:ea typeface="+mn-ea"/>
                <a:cs typeface="+mn-cs"/>
              </a:rPr>
              <a:t>％，恶性肿瘤住院患者中发病率为</a:t>
            </a:r>
            <a:r>
              <a:rPr lang="en-US" altLang="zh-CN" sz="1200" b="0" i="0" kern="1200" dirty="0" smtClean="0">
                <a:solidFill>
                  <a:schemeClr val="tx1">
                    <a:lumMod val="75000"/>
                    <a:lumOff val="25000"/>
                  </a:schemeClr>
                </a:solidFill>
                <a:effectLst/>
                <a:latin typeface="+mn-lt"/>
                <a:ea typeface="+mn-ea"/>
                <a:cs typeface="+mn-cs"/>
              </a:rPr>
              <a:t>9</a:t>
            </a:r>
            <a:r>
              <a:rPr lang="zh-CN" altLang="en-US" sz="1200" b="0" i="0" kern="1200" dirty="0" smtClean="0">
                <a:solidFill>
                  <a:schemeClr val="tx1">
                    <a:lumMod val="75000"/>
                    <a:lumOff val="25000"/>
                  </a:schemeClr>
                </a:solidFill>
                <a:effectLst/>
                <a:latin typeface="+mn-lt"/>
                <a:ea typeface="+mn-ea"/>
                <a:cs typeface="+mn-cs"/>
              </a:rPr>
              <a:t>％。恶性肿瘤患者，由于肿瘤消耗，患者体质差，防御能力下降。另外，在接受化疗或放疗后，引起免疫功能，特别是细胞免疫功能低下或缺陷，是引起</a:t>
            </a:r>
            <a:r>
              <a:rPr lang="zh-CN" altLang="en-US" sz="1200" b="0" i="0" u="none" strike="noStrike" kern="1200" dirty="0" smtClean="0">
                <a:solidFill>
                  <a:schemeClr val="tx1">
                    <a:lumMod val="75000"/>
                    <a:lumOff val="25000"/>
                  </a:schemeClr>
                </a:solidFill>
                <a:effectLst/>
                <a:latin typeface="+mn-lt"/>
                <a:ea typeface="+mn-ea"/>
                <a:cs typeface="+mn-cs"/>
                <a:hlinkClick r:id="rId3"/>
              </a:rPr>
              <a:t>带状疱疹</a:t>
            </a:r>
            <a:r>
              <a:rPr lang="zh-CN" altLang="en-US" sz="1200" b="0" i="0" kern="1200" dirty="0" smtClean="0">
                <a:solidFill>
                  <a:schemeClr val="tx1">
                    <a:lumMod val="75000"/>
                    <a:lumOff val="25000"/>
                  </a:schemeClr>
                </a:solidFill>
                <a:effectLst/>
                <a:latin typeface="+mn-lt"/>
                <a:ea typeface="+mn-ea"/>
                <a:cs typeface="+mn-cs"/>
              </a:rPr>
              <a:t>的主要原因。</a:t>
            </a:r>
            <a:endParaRPr lang="en-US" altLang="zh-CN" sz="1200" b="0" i="0" kern="1200" dirty="0" smtClean="0">
              <a:solidFill>
                <a:schemeClr val="tx1">
                  <a:lumMod val="75000"/>
                  <a:lumOff val="25000"/>
                </a:schemeClr>
              </a:solidFill>
              <a:effectLst/>
              <a:latin typeface="+mn-lt"/>
              <a:ea typeface="+mn-ea"/>
              <a:cs typeface="+mn-cs"/>
            </a:endParaRPr>
          </a:p>
          <a:p>
            <a:r>
              <a:rPr lang="zh-CN" altLang="en-US" sz="1200" b="0" i="0" kern="1200" dirty="0" smtClean="0">
                <a:solidFill>
                  <a:schemeClr val="tx1">
                    <a:lumMod val="75000"/>
                    <a:lumOff val="25000"/>
                  </a:schemeClr>
                </a:solidFill>
                <a:effectLst/>
                <a:latin typeface="+mn-lt"/>
                <a:ea typeface="+mn-ea"/>
                <a:cs typeface="+mn-cs"/>
              </a:rPr>
              <a:t>肿瘤是生物机体内的正常细胞在众多内因</a:t>
            </a:r>
            <a:r>
              <a:rPr lang="en-US" altLang="zh-CN" sz="1200" b="0" i="0" kern="1200" dirty="0" smtClean="0">
                <a:solidFill>
                  <a:schemeClr val="tx1">
                    <a:lumMod val="75000"/>
                    <a:lumOff val="25000"/>
                  </a:schemeClr>
                </a:solidFill>
                <a:effectLst/>
                <a:latin typeface="+mn-lt"/>
                <a:ea typeface="+mn-ea"/>
                <a:cs typeface="+mn-cs"/>
              </a:rPr>
              <a:t>(</a:t>
            </a:r>
            <a:r>
              <a:rPr lang="zh-CN" altLang="en-US" sz="1200" b="0" i="0" kern="1200" dirty="0" smtClean="0">
                <a:solidFill>
                  <a:schemeClr val="tx1">
                    <a:lumMod val="75000"/>
                    <a:lumOff val="25000"/>
                  </a:schemeClr>
                </a:solidFill>
                <a:effectLst/>
                <a:latin typeface="+mn-lt"/>
                <a:ea typeface="+mn-ea"/>
                <a:cs typeface="+mn-cs"/>
              </a:rPr>
              <a:t>遗传、内分泌失调、营养不良、精神紧张等</a:t>
            </a:r>
            <a:r>
              <a:rPr lang="en-US" altLang="zh-CN" sz="1200" b="0" i="0" kern="1200" dirty="0" smtClean="0">
                <a:solidFill>
                  <a:schemeClr val="tx1">
                    <a:lumMod val="75000"/>
                    <a:lumOff val="25000"/>
                  </a:schemeClr>
                </a:solidFill>
                <a:effectLst/>
                <a:latin typeface="+mn-lt"/>
                <a:ea typeface="+mn-ea"/>
                <a:cs typeface="+mn-cs"/>
              </a:rPr>
              <a:t>)</a:t>
            </a:r>
            <a:r>
              <a:rPr lang="zh-CN" altLang="en-US" sz="1200" b="0" i="0" kern="1200" dirty="0" smtClean="0">
                <a:solidFill>
                  <a:schemeClr val="tx1">
                    <a:lumMod val="75000"/>
                    <a:lumOff val="25000"/>
                  </a:schemeClr>
                </a:solidFill>
                <a:effectLst/>
                <a:latin typeface="+mn-lt"/>
                <a:ea typeface="+mn-ea"/>
                <a:cs typeface="+mn-cs"/>
              </a:rPr>
              <a:t>和外因</a:t>
            </a:r>
            <a:r>
              <a:rPr lang="en-US" altLang="zh-CN" sz="1200" b="0" i="0" kern="1200" dirty="0" smtClean="0">
                <a:solidFill>
                  <a:schemeClr val="tx1">
                    <a:lumMod val="75000"/>
                    <a:lumOff val="25000"/>
                  </a:schemeClr>
                </a:solidFill>
                <a:effectLst/>
                <a:latin typeface="+mn-lt"/>
                <a:ea typeface="+mn-ea"/>
                <a:cs typeface="+mn-cs"/>
              </a:rPr>
              <a:t>(</a:t>
            </a:r>
            <a:r>
              <a:rPr lang="zh-CN" altLang="en-US" sz="1200" b="0" i="0" kern="1200" dirty="0" smtClean="0">
                <a:solidFill>
                  <a:schemeClr val="tx1">
                    <a:lumMod val="75000"/>
                    <a:lumOff val="25000"/>
                  </a:schemeClr>
                </a:solidFill>
                <a:effectLst/>
                <a:latin typeface="+mn-lt"/>
                <a:ea typeface="+mn-ea"/>
                <a:cs typeface="+mn-cs"/>
              </a:rPr>
              <a:t>物理性、化学性、生物性等因素</a:t>
            </a:r>
            <a:r>
              <a:rPr lang="en-US" altLang="zh-CN" sz="1200" b="0" i="0" kern="1200" dirty="0" smtClean="0">
                <a:solidFill>
                  <a:schemeClr val="tx1">
                    <a:lumMod val="75000"/>
                    <a:lumOff val="25000"/>
                  </a:schemeClr>
                </a:solidFill>
                <a:effectLst/>
                <a:latin typeface="+mn-lt"/>
                <a:ea typeface="+mn-ea"/>
                <a:cs typeface="+mn-cs"/>
              </a:rPr>
              <a:t>)</a:t>
            </a:r>
            <a:r>
              <a:rPr lang="zh-CN" altLang="en-US" sz="1200" b="0" i="0" kern="1200" dirty="0" smtClean="0">
                <a:solidFill>
                  <a:schemeClr val="tx1">
                    <a:lumMod val="75000"/>
                    <a:lumOff val="25000"/>
                  </a:schemeClr>
                </a:solidFill>
                <a:effectLst/>
                <a:latin typeface="+mn-lt"/>
                <a:ea typeface="+mn-ea"/>
                <a:cs typeface="+mn-cs"/>
              </a:rPr>
              <a:t>长期作用下，在基因水平上失去了对其生长的正常调控而致的克隆性异常，所形成的新生物。</a:t>
            </a:r>
            <a:r>
              <a:rPr lang="zh-CN" altLang="en-US" sz="1200" b="0" i="0" u="none" strike="noStrike" kern="1200" dirty="0" smtClean="0">
                <a:solidFill>
                  <a:schemeClr val="tx1">
                    <a:lumMod val="75000"/>
                    <a:lumOff val="25000"/>
                  </a:schemeClr>
                </a:solidFill>
                <a:effectLst/>
                <a:latin typeface="+mn-lt"/>
                <a:ea typeface="+mn-ea"/>
                <a:cs typeface="+mn-cs"/>
                <a:hlinkClick r:id="rId3"/>
              </a:rPr>
              <a:t>带状疱疹</a:t>
            </a:r>
            <a:r>
              <a:rPr lang="zh-CN" altLang="en-US" sz="1200" b="0" i="0" kern="1200" dirty="0" smtClean="0">
                <a:solidFill>
                  <a:schemeClr val="tx1">
                    <a:lumMod val="75000"/>
                    <a:lumOff val="25000"/>
                  </a:schemeClr>
                </a:solidFill>
                <a:effectLst/>
                <a:latin typeface="+mn-lt"/>
                <a:ea typeface="+mn-ea"/>
                <a:cs typeface="+mn-cs"/>
              </a:rPr>
              <a:t>是由水痘</a:t>
            </a:r>
            <a:r>
              <a:rPr lang="zh-CN" altLang="en-US" sz="1200" b="0" i="0" u="none" strike="noStrike" kern="1200" dirty="0" smtClean="0">
                <a:solidFill>
                  <a:schemeClr val="tx1">
                    <a:lumMod val="75000"/>
                    <a:lumOff val="25000"/>
                  </a:schemeClr>
                </a:solidFill>
                <a:effectLst/>
                <a:latin typeface="+mn-lt"/>
                <a:ea typeface="+mn-ea"/>
                <a:cs typeface="+mn-cs"/>
                <a:hlinkClick r:id="rId3"/>
              </a:rPr>
              <a:t>带状疱疹</a:t>
            </a:r>
            <a:r>
              <a:rPr lang="zh-CN" altLang="en-US" sz="1200" b="0" i="0" kern="1200" dirty="0" smtClean="0">
                <a:solidFill>
                  <a:schemeClr val="tx1">
                    <a:lumMod val="75000"/>
                    <a:lumOff val="25000"/>
                  </a:schemeClr>
                </a:solidFill>
                <a:effectLst/>
                <a:latin typeface="+mn-lt"/>
                <a:ea typeface="+mn-ea"/>
                <a:cs typeface="+mn-cs"/>
              </a:rPr>
              <a:t>病毒</a:t>
            </a:r>
            <a:r>
              <a:rPr lang="zh-CN" altLang="en-US" sz="1200" b="0" i="0" u="none" strike="noStrike" kern="1200" dirty="0" smtClean="0">
                <a:solidFill>
                  <a:schemeClr val="tx1">
                    <a:lumMod val="75000"/>
                    <a:lumOff val="25000"/>
                  </a:schemeClr>
                </a:solidFill>
                <a:effectLst/>
                <a:latin typeface="+mn-lt"/>
                <a:ea typeface="+mn-ea"/>
                <a:cs typeface="+mn-cs"/>
                <a:hlinkClick r:id="rId4"/>
              </a:rPr>
              <a:t>感染</a:t>
            </a:r>
            <a:r>
              <a:rPr lang="zh-CN" altLang="en-US" sz="1200" b="0" i="0" kern="1200" dirty="0" smtClean="0">
                <a:solidFill>
                  <a:schemeClr val="tx1">
                    <a:lumMod val="75000"/>
                    <a:lumOff val="25000"/>
                  </a:schemeClr>
                </a:solidFill>
                <a:effectLst/>
                <a:latin typeface="+mn-lt"/>
                <a:ea typeface="+mn-ea"/>
                <a:cs typeface="+mn-cs"/>
              </a:rPr>
              <a:t>所致的病毒性皮肤病，发病机制与免疫状态有关。</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48</a:t>
            </a:fld>
            <a:r>
              <a:rPr lang="zh-CN" altLang="en-US" smtClean="0"/>
              <a:t> 页</a:t>
            </a:r>
            <a:endParaRPr lang="zh-CN" altLang="en-US" dirty="0"/>
          </a:p>
        </p:txBody>
      </p:sp>
    </p:spTree>
    <p:extLst>
      <p:ext uri="{BB962C8B-B14F-4D97-AF65-F5344CB8AC3E}">
        <p14:creationId xmlns:p14="http://schemas.microsoft.com/office/powerpoint/2010/main" xmlns="" val="36974867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49</a:t>
            </a:fld>
            <a:r>
              <a:rPr lang="zh-CN" altLang="en-US" smtClean="0"/>
              <a:t> 页</a:t>
            </a:r>
            <a:endParaRPr lang="zh-CN" altLang="en-US" dirty="0"/>
          </a:p>
        </p:txBody>
      </p:sp>
    </p:spTree>
    <p:extLst>
      <p:ext uri="{BB962C8B-B14F-4D97-AF65-F5344CB8AC3E}">
        <p14:creationId xmlns:p14="http://schemas.microsoft.com/office/powerpoint/2010/main" xmlns="" val="41643390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lumMod val="75000"/>
                    <a:lumOff val="25000"/>
                  </a:schemeClr>
                </a:solidFill>
                <a:latin typeface="+mn-lt"/>
                <a:ea typeface="+mn-ea"/>
                <a:cs typeface="+mn-cs"/>
              </a:rPr>
              <a:t>化学性药物疗法（简称化疗）是治疗恶性肿瘤的常用方法，静脉给药是化疗药物摄入的主要途径。化疗药物对局部静脉有较强的刺激性，可引起炎症反应，即化疗性静脉炎</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50</a:t>
            </a:fld>
            <a:r>
              <a:rPr lang="zh-CN" altLang="en-US" smtClean="0"/>
              <a:t> 页</a:t>
            </a:r>
            <a:endParaRPr lang="zh-CN" altLang="en-US" dirty="0"/>
          </a:p>
        </p:txBody>
      </p:sp>
    </p:spTree>
    <p:extLst>
      <p:ext uri="{BB962C8B-B14F-4D97-AF65-F5344CB8AC3E}">
        <p14:creationId xmlns:p14="http://schemas.microsoft.com/office/powerpoint/2010/main" xmlns="" val="3844864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lumMod val="75000"/>
                    <a:lumOff val="25000"/>
                  </a:schemeClr>
                </a:solidFill>
                <a:latin typeface="+mn-lt"/>
                <a:ea typeface="+mn-ea"/>
                <a:cs typeface="+mn-cs"/>
              </a:rPr>
              <a:t>有研究报道，季德胜蛇药外敷用于动物实验有明显的抗感染和促进肉芽组织生长的作用</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51</a:t>
            </a:fld>
            <a:r>
              <a:rPr lang="zh-CN" altLang="en-US" smtClean="0"/>
              <a:t> 页</a:t>
            </a:r>
            <a:endParaRPr lang="zh-CN" altLang="en-US" dirty="0"/>
          </a:p>
        </p:txBody>
      </p:sp>
    </p:spTree>
    <p:extLst>
      <p:ext uri="{BB962C8B-B14F-4D97-AF65-F5344CB8AC3E}">
        <p14:creationId xmlns:p14="http://schemas.microsoft.com/office/powerpoint/2010/main" xmlns="" val="34796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lang="en-US" altLang="zh-CN" sz="1200" b="0" i="0" u="none" strike="noStrike" kern="1200" baseline="0" dirty="0" smtClean="0">
                <a:solidFill>
                  <a:schemeClr val="tx1">
                    <a:lumMod val="75000"/>
                    <a:lumOff val="25000"/>
                  </a:schemeClr>
                </a:solidFill>
                <a:latin typeface="+mn-lt"/>
                <a:ea typeface="+mn-ea"/>
                <a:cs typeface="+mn-cs"/>
              </a:rPr>
              <a:t>10</a:t>
            </a:r>
            <a:r>
              <a:rPr lang="zh-CN" altLang="en-US" sz="1200" b="0" i="0" u="none" strike="noStrike" kern="1200" baseline="0" dirty="0" smtClean="0">
                <a:solidFill>
                  <a:schemeClr val="tx1">
                    <a:lumMod val="75000"/>
                    <a:lumOff val="25000"/>
                  </a:schemeClr>
                </a:solidFill>
                <a:latin typeface="+mn-lt"/>
                <a:ea typeface="+mn-ea"/>
                <a:cs typeface="+mn-cs"/>
              </a:rPr>
              <a:t>％和</a:t>
            </a:r>
            <a:r>
              <a:rPr lang="en-US" altLang="zh-CN" sz="1200" b="0" i="0" u="none" strike="noStrike" kern="1200" baseline="0" dirty="0" smtClean="0">
                <a:solidFill>
                  <a:schemeClr val="tx1">
                    <a:lumMod val="75000"/>
                    <a:lumOff val="25000"/>
                  </a:schemeClr>
                </a:solidFill>
                <a:latin typeface="+mn-lt"/>
                <a:ea typeface="+mn-ea"/>
                <a:cs typeface="+mn-cs"/>
              </a:rPr>
              <a:t>12</a:t>
            </a:r>
            <a:r>
              <a:rPr lang="zh-CN" altLang="en-US" sz="1200" b="0" i="0" u="none" strike="noStrike" kern="1200" baseline="0" dirty="0" smtClean="0">
                <a:solidFill>
                  <a:schemeClr val="tx1">
                    <a:lumMod val="75000"/>
                    <a:lumOff val="25000"/>
                  </a:schemeClr>
                </a:solidFill>
                <a:latin typeface="+mn-lt"/>
                <a:ea typeface="+mn-ea"/>
                <a:cs typeface="+mn-cs"/>
              </a:rPr>
              <a:t>．</a:t>
            </a:r>
            <a:r>
              <a:rPr lang="en-US" altLang="zh-CN" sz="1200" b="0" i="0" u="none" strike="noStrike" kern="1200" baseline="0" dirty="0" smtClean="0">
                <a:solidFill>
                  <a:schemeClr val="tx1">
                    <a:lumMod val="75000"/>
                    <a:lumOff val="25000"/>
                  </a:schemeClr>
                </a:solidFill>
                <a:latin typeface="+mn-lt"/>
                <a:ea typeface="+mn-ea"/>
                <a:cs typeface="+mn-cs"/>
              </a:rPr>
              <a:t>5</a:t>
            </a:r>
            <a:r>
              <a:rPr lang="zh-CN" altLang="en-US" sz="1200" b="0" i="0" u="none" strike="noStrike" kern="1200" baseline="0" dirty="0" smtClean="0">
                <a:solidFill>
                  <a:schemeClr val="tx1">
                    <a:lumMod val="75000"/>
                    <a:lumOff val="25000"/>
                  </a:schemeClr>
                </a:solidFill>
                <a:latin typeface="+mn-lt"/>
                <a:ea typeface="+mn-ea"/>
                <a:cs typeface="+mn-cs"/>
              </a:rPr>
              <a:t>％ 的药物血清组作用于</a:t>
            </a:r>
            <a:r>
              <a:rPr lang="en-US" altLang="zh-CN" sz="1200" b="0" i="0" u="none" strike="noStrike" kern="1200" baseline="0" dirty="0" err="1" smtClean="0">
                <a:solidFill>
                  <a:schemeClr val="tx1">
                    <a:lumMod val="75000"/>
                    <a:lumOff val="25000"/>
                  </a:schemeClr>
                </a:solidFill>
                <a:latin typeface="+mn-lt"/>
                <a:ea typeface="+mn-ea"/>
                <a:cs typeface="+mn-cs"/>
              </a:rPr>
              <a:t>Hep</a:t>
            </a:r>
            <a:r>
              <a:rPr lang="en-US" altLang="zh-CN" sz="1200" b="0" i="0" u="none" strike="noStrike" kern="1200" baseline="0" dirty="0" smtClean="0">
                <a:solidFill>
                  <a:schemeClr val="tx1">
                    <a:lumMod val="75000"/>
                    <a:lumOff val="25000"/>
                  </a:schemeClr>
                </a:solidFill>
                <a:latin typeface="+mn-lt"/>
                <a:ea typeface="+mn-ea"/>
                <a:cs typeface="+mn-cs"/>
              </a:rPr>
              <a:t>—G2</a:t>
            </a:r>
            <a:r>
              <a:rPr lang="zh-CN" altLang="en-US" sz="1200" b="0" i="0" u="none" strike="noStrike" kern="1200" baseline="0" dirty="0" smtClean="0">
                <a:solidFill>
                  <a:schemeClr val="tx1">
                    <a:lumMod val="75000"/>
                    <a:lumOff val="25000"/>
                  </a:schemeClr>
                </a:solidFill>
                <a:latin typeface="+mn-lt"/>
                <a:ea typeface="+mn-ea"/>
                <a:cs typeface="+mn-cs"/>
              </a:rPr>
              <a:t>细胞</a:t>
            </a:r>
            <a:r>
              <a:rPr lang="en-US" altLang="zh-CN" sz="1200" b="0" i="0" u="none" strike="noStrike" kern="1200" baseline="0" dirty="0" smtClean="0">
                <a:solidFill>
                  <a:schemeClr val="tx1">
                    <a:lumMod val="75000"/>
                    <a:lumOff val="25000"/>
                  </a:schemeClr>
                </a:solidFill>
                <a:latin typeface="+mn-lt"/>
                <a:ea typeface="+mn-ea"/>
                <a:cs typeface="+mn-cs"/>
              </a:rPr>
              <a:t>12</a:t>
            </a:r>
            <a:r>
              <a:rPr lang="zh-CN" altLang="en-US" sz="1200" b="0" i="0" u="none" strike="noStrike" kern="1200" baseline="0" dirty="0" smtClean="0">
                <a:solidFill>
                  <a:schemeClr val="tx1">
                    <a:lumMod val="75000"/>
                    <a:lumOff val="25000"/>
                  </a:schemeClr>
                </a:solidFill>
                <a:latin typeface="+mn-lt"/>
                <a:ea typeface="+mn-ea"/>
                <a:cs typeface="+mn-cs"/>
              </a:rPr>
              <a:t>小时后，细胞凋亡率均明显高于相应的正常对照组，</a:t>
            </a:r>
            <a:r>
              <a:rPr lang="en-US" altLang="zh-CN" sz="1200" b="0" i="0" u="none" strike="noStrike" kern="1200" baseline="0" dirty="0" smtClean="0">
                <a:solidFill>
                  <a:schemeClr val="tx1">
                    <a:lumMod val="75000"/>
                    <a:lumOff val="25000"/>
                  </a:schemeClr>
                </a:solidFill>
                <a:latin typeface="+mn-lt"/>
                <a:ea typeface="+mn-ea"/>
                <a:cs typeface="+mn-cs"/>
              </a:rPr>
              <a:t>12</a:t>
            </a:r>
            <a:r>
              <a:rPr lang="zh-CN" altLang="en-US" sz="1200" b="0" i="0" u="none" strike="noStrike" kern="1200" baseline="0" dirty="0" smtClean="0">
                <a:solidFill>
                  <a:schemeClr val="tx1">
                    <a:lumMod val="75000"/>
                    <a:lumOff val="25000"/>
                  </a:schemeClr>
                </a:solidFill>
                <a:latin typeface="+mn-lt"/>
                <a:ea typeface="+mn-ea"/>
                <a:cs typeface="+mn-cs"/>
              </a:rPr>
              <a:t>．</a:t>
            </a:r>
            <a:r>
              <a:rPr lang="en-US" altLang="zh-CN" sz="1200" b="0" i="0" u="none" strike="noStrike" kern="1200" baseline="0" dirty="0" smtClean="0">
                <a:solidFill>
                  <a:schemeClr val="tx1">
                    <a:lumMod val="75000"/>
                    <a:lumOff val="25000"/>
                  </a:schemeClr>
                </a:solidFill>
                <a:latin typeface="+mn-lt"/>
                <a:ea typeface="+mn-ea"/>
                <a:cs typeface="+mn-cs"/>
              </a:rPr>
              <a:t>5</a:t>
            </a:r>
            <a:r>
              <a:rPr lang="zh-CN" altLang="en-US" sz="1200" b="0" i="0" u="none" strike="noStrike" kern="1200" baseline="0" dirty="0" smtClean="0">
                <a:solidFill>
                  <a:schemeClr val="tx1">
                    <a:lumMod val="75000"/>
                    <a:lumOff val="25000"/>
                  </a:schemeClr>
                </a:solidFill>
                <a:latin typeface="+mn-lt"/>
                <a:ea typeface="+mn-ea"/>
                <a:cs typeface="+mn-cs"/>
              </a:rPr>
              <a:t>％ 含药血清组的凋亡率明显高于</a:t>
            </a:r>
            <a:r>
              <a:rPr lang="en-US" altLang="zh-CN" sz="1200" b="0" i="0" u="none" strike="noStrike" kern="1200" baseline="0" dirty="0" smtClean="0">
                <a:solidFill>
                  <a:schemeClr val="tx1">
                    <a:lumMod val="75000"/>
                    <a:lumOff val="25000"/>
                  </a:schemeClr>
                </a:solidFill>
                <a:latin typeface="+mn-lt"/>
                <a:ea typeface="+mn-ea"/>
                <a:cs typeface="+mn-cs"/>
              </a:rPr>
              <a:t>10</a:t>
            </a:r>
            <a:r>
              <a:rPr lang="zh-CN" altLang="en-US" sz="1200" b="0" i="0" u="none" strike="noStrike" kern="1200" baseline="0" dirty="0" smtClean="0">
                <a:solidFill>
                  <a:schemeClr val="tx1">
                    <a:lumMod val="75000"/>
                    <a:lumOff val="25000"/>
                  </a:schemeClr>
                </a:solidFill>
                <a:latin typeface="+mn-lt"/>
                <a:ea typeface="+mn-ea"/>
                <a:cs typeface="+mn-cs"/>
              </a:rPr>
              <a:t>％ 的含药血清组</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16</a:t>
            </a:fld>
            <a:r>
              <a:rPr lang="zh-CN" altLang="en-US" smtClean="0"/>
              <a:t> 页</a:t>
            </a:r>
            <a:endParaRPr lang="zh-CN" altLang="en-US" dirty="0"/>
          </a:p>
        </p:txBody>
      </p:sp>
    </p:spTree>
    <p:extLst>
      <p:ext uri="{BB962C8B-B14F-4D97-AF65-F5344CB8AC3E}">
        <p14:creationId xmlns:p14="http://schemas.microsoft.com/office/powerpoint/2010/main" xmlns="" val="1147116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r>
              <a:rPr lang="en-US" altLang="zh-CN" dirty="0" smtClean="0"/>
              <a:t>Mir-335</a:t>
            </a:r>
            <a:r>
              <a:rPr lang="zh-CN" altLang="en-US" dirty="0" smtClean="0"/>
              <a:t>是小分子</a:t>
            </a:r>
            <a:r>
              <a:rPr lang="en-US" altLang="zh-CN" dirty="0" smtClean="0"/>
              <a:t>RNA</a:t>
            </a:r>
            <a:r>
              <a:rPr lang="zh-CN" altLang="en-US" dirty="0" smtClean="0"/>
              <a:t>，可以抑制肝细胞增殖</a:t>
            </a:r>
            <a:endParaRPr lang="en-US" altLang="zh-CN" dirty="0" smtClean="0"/>
          </a:p>
          <a:p>
            <a:r>
              <a:rPr lang="zh-CN" altLang="en-US" sz="1200" b="0" i="0" u="none" strike="noStrike" kern="1200" baseline="0" dirty="0" smtClean="0">
                <a:solidFill>
                  <a:schemeClr val="tx1">
                    <a:lumMod val="75000"/>
                    <a:lumOff val="25000"/>
                  </a:schemeClr>
                </a:solidFill>
                <a:latin typeface="+mn-lt"/>
                <a:ea typeface="+mn-ea"/>
                <a:cs typeface="+mn-cs"/>
              </a:rPr>
              <a:t>实验组与空白对照组及阴性对照组相比，其</a:t>
            </a:r>
            <a:r>
              <a:rPr lang="en-US" altLang="zh-CN" sz="1200" b="0" i="0" u="none" strike="noStrike" kern="1200" baseline="0" dirty="0" smtClean="0">
                <a:solidFill>
                  <a:schemeClr val="tx1">
                    <a:lumMod val="75000"/>
                    <a:lumOff val="25000"/>
                  </a:schemeClr>
                </a:solidFill>
                <a:latin typeface="+mn-lt"/>
                <a:ea typeface="+mn-ea"/>
                <a:cs typeface="+mn-cs"/>
              </a:rPr>
              <a:t>OD </a:t>
            </a:r>
            <a:r>
              <a:rPr lang="zh-CN" altLang="en-US" sz="1200" b="0" i="0" u="none" strike="noStrike" kern="1200" baseline="0" dirty="0" smtClean="0">
                <a:solidFill>
                  <a:schemeClr val="tx1">
                    <a:lumMod val="75000"/>
                    <a:lumOff val="25000"/>
                  </a:schemeClr>
                </a:solidFill>
                <a:latin typeface="+mn-lt"/>
                <a:ea typeface="+mn-ea"/>
                <a:cs typeface="+mn-cs"/>
              </a:rPr>
              <a:t>值显著降低，说明</a:t>
            </a:r>
            <a:r>
              <a:rPr lang="en-US" altLang="zh-CN" sz="1200" b="0" i="0" u="none" strike="noStrike" kern="1200" baseline="0" dirty="0" smtClean="0">
                <a:solidFill>
                  <a:schemeClr val="tx1">
                    <a:lumMod val="75000"/>
                    <a:lumOff val="25000"/>
                  </a:schemeClr>
                </a:solidFill>
                <a:latin typeface="+mn-lt"/>
                <a:ea typeface="+mn-ea"/>
                <a:cs typeface="+mn-cs"/>
              </a:rPr>
              <a:t>mi</a:t>
            </a:r>
            <a:r>
              <a:rPr lang="zh-CN" altLang="en-US" sz="1200" b="0" i="0" u="none" strike="noStrike" kern="1200" baseline="0" dirty="0" smtClean="0">
                <a:solidFill>
                  <a:schemeClr val="tx1">
                    <a:lumMod val="75000"/>
                    <a:lumOff val="25000"/>
                  </a:schemeClr>
                </a:solidFill>
                <a:latin typeface="+mn-lt"/>
                <a:ea typeface="+mn-ea"/>
                <a:cs typeface="+mn-cs"/>
              </a:rPr>
              <a:t>Ｒ</a:t>
            </a:r>
            <a:r>
              <a:rPr lang="en-US" altLang="zh-CN" sz="1200" b="0" i="0" u="none" strike="noStrike" kern="1200" baseline="0" dirty="0" smtClean="0">
                <a:solidFill>
                  <a:schemeClr val="tx1">
                    <a:lumMod val="75000"/>
                    <a:lumOff val="25000"/>
                  </a:schemeClr>
                </a:solidFill>
                <a:latin typeface="+mn-lt"/>
                <a:ea typeface="+mn-ea"/>
                <a:cs typeface="+mn-cs"/>
              </a:rPr>
              <a:t>-335 </a:t>
            </a:r>
            <a:r>
              <a:rPr lang="zh-CN" altLang="en-US" sz="1200" b="0" i="0" u="none" strike="noStrike" kern="1200" baseline="0" dirty="0" smtClean="0">
                <a:solidFill>
                  <a:schemeClr val="tx1">
                    <a:lumMod val="75000"/>
                    <a:lumOff val="25000"/>
                  </a:schemeClr>
                </a:solidFill>
                <a:latin typeface="+mn-lt"/>
                <a:ea typeface="+mn-ea"/>
                <a:cs typeface="+mn-cs"/>
              </a:rPr>
              <a:t>过表达能显著抑制</a:t>
            </a:r>
            <a:r>
              <a:rPr lang="en-US" altLang="zh-CN" sz="1200" b="0" i="0" u="none" strike="noStrike" kern="1200" baseline="0" dirty="0" smtClean="0">
                <a:solidFill>
                  <a:schemeClr val="tx1">
                    <a:lumMod val="75000"/>
                    <a:lumOff val="25000"/>
                  </a:schemeClr>
                </a:solidFill>
                <a:latin typeface="+mn-lt"/>
                <a:ea typeface="+mn-ea"/>
                <a:cs typeface="+mn-cs"/>
              </a:rPr>
              <a:t>Huh-7 </a:t>
            </a:r>
            <a:r>
              <a:rPr lang="zh-CN" altLang="en-US" sz="1200" b="0" i="0" u="none" strike="noStrike" kern="1200" baseline="0" dirty="0" smtClean="0">
                <a:solidFill>
                  <a:schemeClr val="tx1">
                    <a:lumMod val="75000"/>
                    <a:lumOff val="25000"/>
                  </a:schemeClr>
                </a:solidFill>
                <a:latin typeface="+mn-lt"/>
                <a:ea typeface="+mn-ea"/>
                <a:cs typeface="+mn-cs"/>
              </a:rPr>
              <a:t>细胞增殖。而空白对照组及阴性对照组两组之间差异无统计学意义。</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17</a:t>
            </a:fld>
            <a:r>
              <a:rPr lang="zh-CN" altLang="en-US" smtClean="0"/>
              <a:t> 页</a:t>
            </a:r>
            <a:endParaRPr lang="zh-CN" altLang="en-US" dirty="0"/>
          </a:p>
        </p:txBody>
      </p:sp>
    </p:spTree>
    <p:extLst>
      <p:ext uri="{BB962C8B-B14F-4D97-AF65-F5344CB8AC3E}">
        <p14:creationId xmlns:p14="http://schemas.microsoft.com/office/powerpoint/2010/main" xmlns="" val="2430736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18</a:t>
            </a:fld>
            <a:r>
              <a:rPr lang="zh-CN" altLang="en-US" smtClean="0"/>
              <a:t> 页</a:t>
            </a:r>
            <a:endParaRPr lang="zh-CN" altLang="en-US" dirty="0"/>
          </a:p>
        </p:txBody>
      </p:sp>
    </p:spTree>
    <p:extLst>
      <p:ext uri="{BB962C8B-B14F-4D97-AF65-F5344CB8AC3E}">
        <p14:creationId xmlns:p14="http://schemas.microsoft.com/office/powerpoint/2010/main" xmlns="" val="895035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552450" y="971550"/>
            <a:ext cx="5756275" cy="4316413"/>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1C1E96A7-977A-4480-94E2-195938BB48B0}" type="slidenum">
              <a:rPr lang="zh-CN" altLang="en-US" smtClean="0"/>
              <a:pPr/>
              <a:t>20</a:t>
            </a:fld>
            <a:endParaRPr lang="zh-CN" altLang="en-US"/>
          </a:p>
        </p:txBody>
      </p:sp>
    </p:spTree>
    <p:extLst>
      <p:ext uri="{BB962C8B-B14F-4D97-AF65-F5344CB8AC3E}">
        <p14:creationId xmlns:p14="http://schemas.microsoft.com/office/powerpoint/2010/main" xmlns="" val="3484452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742183C-FE12-49BF-955C-13617ACF92C5}" type="slidenum">
              <a:rPr lang="ko-KR" altLang="en-US" smtClean="0"/>
              <a:pPr/>
              <a:t>21</a:t>
            </a:fld>
            <a:endParaRPr lang="en-US" altLang="ko-KR" smtClean="0"/>
          </a:p>
        </p:txBody>
      </p:sp>
      <p:sp>
        <p:nvSpPr>
          <p:cNvPr id="48131" name="Rectangle 2"/>
          <p:cNvSpPr>
            <a:spLocks noGrp="1" noRot="1" noChangeAspect="1" noChangeArrowheads="1" noTextEdit="1"/>
          </p:cNvSpPr>
          <p:nvPr>
            <p:ph type="sldImg"/>
          </p:nvPr>
        </p:nvSpPr>
        <p:spPr>
          <a:xfrm>
            <a:off x="552450" y="971550"/>
            <a:ext cx="5756275" cy="4316413"/>
          </a:xfrm>
          <a:ln/>
        </p:spPr>
      </p:sp>
      <p:sp>
        <p:nvSpPr>
          <p:cNvPr id="48132" name="Rectangle 3"/>
          <p:cNvSpPr>
            <a:spLocks noGrp="1" noChangeArrowheads="1"/>
          </p:cNvSpPr>
          <p:nvPr>
            <p:ph type="body" idx="1"/>
          </p:nvPr>
        </p:nvSpPr>
        <p:spPr>
          <a:noFill/>
          <a:ln/>
        </p:spPr>
        <p:txBody>
          <a:bodyPr/>
          <a:lstStyle/>
          <a:p>
            <a:r>
              <a:rPr lang="zh-CN" altLang="en-US" dirty="0" smtClean="0">
                <a:latin typeface="Arial" charset="0"/>
              </a:rPr>
              <a:t>七叶一枝花和地锦草能清热解毒、凉血消肿；蟾蜍皮、蜈蚣解毒散结，通络止痛，治疮疡肿毒</a:t>
            </a:r>
          </a:p>
        </p:txBody>
      </p:sp>
    </p:spTree>
    <p:extLst>
      <p:ext uri="{BB962C8B-B14F-4D97-AF65-F5344CB8AC3E}">
        <p14:creationId xmlns:p14="http://schemas.microsoft.com/office/powerpoint/2010/main" xmlns="" val="777580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湿热是慢性乙型肝炎中医核心病机之一，是六淫中的“湿邪”和“热邪”的合邪。湿热中阻证也可兼有肝郁、脾虚、阴虚、阳虚，贯穿慢性乙型肝炎的各个证候，所以湿热中阻证是最常见的证型。</a:t>
            </a:r>
            <a:endParaRPr lang="en-US" altLang="zh-CN" dirty="0" smtClean="0"/>
          </a:p>
          <a:p>
            <a:r>
              <a:rPr lang="zh-CN" altLang="en-US" sz="1200" b="0" i="0" u="none" strike="noStrike" kern="1200" baseline="0" dirty="0" smtClean="0">
                <a:solidFill>
                  <a:schemeClr val="tx1">
                    <a:lumMod val="75000"/>
                    <a:lumOff val="25000"/>
                  </a:schemeClr>
                </a:solidFill>
                <a:latin typeface="+mn-lt"/>
                <a:ea typeface="+mn-ea"/>
                <a:cs typeface="+mn-cs"/>
              </a:rPr>
              <a:t>两组患者中医症候疗效比较，从表１可以看出治疗组在长期联合使用蛇药片后，临床总有效率明显高于对照组，在临床痊愈率上更为明显。</a:t>
            </a:r>
            <a:endParaRPr lang="en-US" altLang="zh-CN" sz="1200" b="0" i="0" u="none" strike="noStrike" kern="1200" baseline="0" dirty="0" smtClean="0">
              <a:solidFill>
                <a:schemeClr val="tx1">
                  <a:lumMod val="75000"/>
                  <a:lumOff val="25000"/>
                </a:schemeClr>
              </a:solidFill>
              <a:latin typeface="+mn-lt"/>
              <a:ea typeface="+mn-ea"/>
              <a:cs typeface="+mn-cs"/>
            </a:endParaRPr>
          </a:p>
          <a:p>
            <a:r>
              <a:rPr lang="zh-CN" altLang="en-US" sz="1200" b="0" i="0" u="none" strike="noStrike" kern="1200" baseline="0" dirty="0" smtClean="0">
                <a:solidFill>
                  <a:schemeClr val="tx1">
                    <a:lumMod val="75000"/>
                    <a:lumOff val="25000"/>
                  </a:schemeClr>
                </a:solidFill>
                <a:latin typeface="+mn-lt"/>
                <a:ea typeface="+mn-ea"/>
                <a:cs typeface="+mn-cs"/>
              </a:rPr>
              <a:t>两组患者在４周、１２周、４８周时ＡＬＴ（谷丙）、ＡＳＴ（谷草）、ＴＢｉｌ（总胆红素）均有显著改善，两组之间的同时段比较，治疗组明显优于对照组，好转速度更快</a:t>
            </a:r>
            <a:r>
              <a:rPr lang="en-US" altLang="zh-CN" dirty="0" smtClean="0"/>
              <a:t/>
            </a:r>
            <a:br>
              <a:rPr lang="en-US" altLang="zh-CN" dirty="0" smtClean="0"/>
            </a:b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22</a:t>
            </a:fld>
            <a:r>
              <a:rPr lang="zh-CN" altLang="en-US" smtClean="0"/>
              <a:t> 页</a:t>
            </a:r>
            <a:endParaRPr lang="zh-CN" altLang="en-US" dirty="0"/>
          </a:p>
        </p:txBody>
      </p:sp>
    </p:spTree>
    <p:extLst>
      <p:ext uri="{BB962C8B-B14F-4D97-AF65-F5344CB8AC3E}">
        <p14:creationId xmlns:p14="http://schemas.microsoft.com/office/powerpoint/2010/main" xmlns="" val="3519190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u="none" strike="noStrike" kern="1200" baseline="0" dirty="0" smtClean="0">
                <a:solidFill>
                  <a:schemeClr val="tx1">
                    <a:lumMod val="75000"/>
                    <a:lumOff val="25000"/>
                  </a:schemeClr>
                </a:solidFill>
                <a:latin typeface="+mn-lt"/>
                <a:ea typeface="+mn-ea"/>
                <a:cs typeface="+mn-cs"/>
              </a:rPr>
              <a:t>两组ＨＢＶ－ＤＮＡ（</a:t>
            </a:r>
            <a:r>
              <a:rPr lang="zh-CN" altLang="en-US" sz="1200" b="0" i="0" kern="1200" dirty="0" smtClean="0">
                <a:solidFill>
                  <a:schemeClr val="tx1">
                    <a:lumMod val="75000"/>
                    <a:lumOff val="25000"/>
                  </a:schemeClr>
                </a:solidFill>
                <a:effectLst/>
                <a:latin typeface="+mn-lt"/>
                <a:ea typeface="+mn-ea"/>
                <a:cs typeface="+mn-cs"/>
              </a:rPr>
              <a:t>是</a:t>
            </a:r>
            <a:r>
              <a:rPr lang="en-US" altLang="zh-CN" sz="1200" b="0" i="0" kern="1200" dirty="0" smtClean="0">
                <a:solidFill>
                  <a:schemeClr val="tx1">
                    <a:lumMod val="75000"/>
                    <a:lumOff val="25000"/>
                  </a:schemeClr>
                </a:solidFill>
                <a:effectLst/>
                <a:latin typeface="+mn-lt"/>
                <a:ea typeface="+mn-ea"/>
                <a:cs typeface="+mn-cs"/>
              </a:rPr>
              <a:t>HBV</a:t>
            </a:r>
            <a:r>
              <a:rPr lang="zh-CN" altLang="en-US" sz="1200" b="0" i="0" kern="1200" dirty="0" smtClean="0">
                <a:solidFill>
                  <a:schemeClr val="tx1">
                    <a:lumMod val="75000"/>
                    <a:lumOff val="25000"/>
                  </a:schemeClr>
                </a:solidFill>
                <a:effectLst/>
                <a:latin typeface="+mn-lt"/>
                <a:ea typeface="+mn-ea"/>
                <a:cs typeface="+mn-cs"/>
              </a:rPr>
              <a:t>感染最直接、特异性强和灵敏性高的指标，</a:t>
            </a:r>
            <a:r>
              <a:rPr lang="en-US" altLang="zh-CN" sz="1200" b="0" i="0" kern="1200" dirty="0" smtClean="0">
                <a:solidFill>
                  <a:schemeClr val="tx1">
                    <a:lumMod val="75000"/>
                    <a:lumOff val="25000"/>
                  </a:schemeClr>
                </a:solidFill>
                <a:effectLst/>
                <a:latin typeface="+mn-lt"/>
                <a:ea typeface="+mn-ea"/>
                <a:cs typeface="+mn-cs"/>
              </a:rPr>
              <a:t>HBV-DNA</a:t>
            </a:r>
            <a:r>
              <a:rPr lang="zh-CN" altLang="en-US" sz="1200" b="0" i="0" kern="1200" dirty="0" smtClean="0">
                <a:solidFill>
                  <a:schemeClr val="tx1">
                    <a:lumMod val="75000"/>
                    <a:lumOff val="25000"/>
                  </a:schemeClr>
                </a:solidFill>
                <a:effectLst/>
                <a:latin typeface="+mn-lt"/>
                <a:ea typeface="+mn-ea"/>
                <a:cs typeface="+mn-cs"/>
              </a:rPr>
              <a:t>阳性，提示</a:t>
            </a:r>
            <a:r>
              <a:rPr lang="en-US" altLang="zh-CN" sz="1200" b="0" i="0" kern="1200" dirty="0" smtClean="0">
                <a:solidFill>
                  <a:schemeClr val="tx1">
                    <a:lumMod val="75000"/>
                    <a:lumOff val="25000"/>
                  </a:schemeClr>
                </a:solidFill>
                <a:effectLst/>
                <a:latin typeface="+mn-lt"/>
                <a:ea typeface="+mn-ea"/>
                <a:cs typeface="+mn-cs"/>
              </a:rPr>
              <a:t>HBV</a:t>
            </a:r>
            <a:r>
              <a:rPr lang="zh-CN" altLang="en-US" sz="1200" b="0" i="0" kern="1200" dirty="0" smtClean="0">
                <a:solidFill>
                  <a:schemeClr val="tx1">
                    <a:lumMod val="75000"/>
                    <a:lumOff val="25000"/>
                  </a:schemeClr>
                </a:solidFill>
                <a:effectLst/>
                <a:latin typeface="+mn-lt"/>
                <a:ea typeface="+mn-ea"/>
                <a:cs typeface="+mn-cs"/>
              </a:rPr>
              <a:t>复制和有传染性。</a:t>
            </a:r>
            <a:r>
              <a:rPr lang="en-US" altLang="zh-CN" sz="1200" b="0" i="0" kern="1200" dirty="0" smtClean="0">
                <a:solidFill>
                  <a:schemeClr val="tx1">
                    <a:lumMod val="75000"/>
                    <a:lumOff val="25000"/>
                  </a:schemeClr>
                </a:solidFill>
                <a:effectLst/>
                <a:latin typeface="+mn-lt"/>
                <a:ea typeface="+mn-ea"/>
                <a:cs typeface="+mn-cs"/>
              </a:rPr>
              <a:t>HBV-DNA</a:t>
            </a:r>
            <a:r>
              <a:rPr lang="zh-CN" altLang="en-US" sz="1200" b="0" i="0" kern="1200" dirty="0" smtClean="0">
                <a:solidFill>
                  <a:schemeClr val="tx1">
                    <a:lumMod val="75000"/>
                    <a:lumOff val="25000"/>
                  </a:schemeClr>
                </a:solidFill>
                <a:effectLst/>
                <a:latin typeface="+mn-lt"/>
                <a:ea typeface="+mn-ea"/>
                <a:cs typeface="+mn-cs"/>
              </a:rPr>
              <a:t>越高表示病毒复制越厉害，传染性强。</a:t>
            </a:r>
            <a:r>
              <a:rPr lang="zh-CN" altLang="en-US" sz="1200" b="0" i="0" u="none" strike="noStrike" kern="1200" baseline="0" dirty="0" smtClean="0">
                <a:solidFill>
                  <a:schemeClr val="tx1">
                    <a:lumMod val="75000"/>
                    <a:lumOff val="25000"/>
                  </a:schemeClr>
                </a:solidFill>
                <a:latin typeface="+mn-lt"/>
                <a:ea typeface="+mn-ea"/>
                <a:cs typeface="+mn-cs"/>
              </a:rPr>
              <a:t>）转阴情况比较，在２４周及４８周时均有明显效果；ＨＢｅＡｇ（</a:t>
            </a:r>
            <a:r>
              <a:rPr lang="zh-CN" altLang="en-US" sz="1200" b="0" i="0" kern="1200" dirty="0" smtClean="0">
                <a:solidFill>
                  <a:schemeClr val="tx1">
                    <a:lumMod val="75000"/>
                    <a:lumOff val="25000"/>
                  </a:schemeClr>
                </a:solidFill>
                <a:effectLst/>
                <a:latin typeface="+mn-lt"/>
                <a:ea typeface="+mn-ea"/>
                <a:cs typeface="+mn-cs"/>
              </a:rPr>
              <a:t>乙型肝炎</a:t>
            </a:r>
            <a:r>
              <a:rPr lang="en-US" altLang="zh-CN" sz="1200" b="0" i="0" kern="1200" dirty="0" smtClean="0">
                <a:solidFill>
                  <a:schemeClr val="tx1">
                    <a:lumMod val="75000"/>
                    <a:lumOff val="25000"/>
                  </a:schemeClr>
                </a:solidFill>
                <a:effectLst/>
                <a:latin typeface="+mn-lt"/>
                <a:ea typeface="+mn-ea"/>
                <a:cs typeface="+mn-cs"/>
              </a:rPr>
              <a:t>e</a:t>
            </a:r>
            <a:r>
              <a:rPr lang="zh-CN" altLang="en-US" sz="1200" b="0" i="0" kern="1200" dirty="0" smtClean="0">
                <a:solidFill>
                  <a:schemeClr val="tx1">
                    <a:lumMod val="75000"/>
                    <a:lumOff val="25000"/>
                  </a:schemeClr>
                </a:solidFill>
                <a:effectLst/>
                <a:latin typeface="+mn-lt"/>
                <a:ea typeface="+mn-ea"/>
                <a:cs typeface="+mn-cs"/>
              </a:rPr>
              <a:t>抗原阳性提示病毒有活动，乙肝病毒复制速度很快，而且是具有传染性的指标）</a:t>
            </a:r>
            <a:r>
              <a:rPr lang="zh-CN" altLang="en-US" sz="1200" b="0" i="0" u="none" strike="noStrike" kern="1200" baseline="0" dirty="0" smtClean="0">
                <a:solidFill>
                  <a:schemeClr val="tx1">
                    <a:lumMod val="75000"/>
                    <a:lumOff val="25000"/>
                  </a:schemeClr>
                </a:solidFill>
                <a:latin typeface="+mn-lt"/>
                <a:ea typeface="+mn-ea"/>
                <a:cs typeface="+mn-cs"/>
              </a:rPr>
              <a:t>转阴及ＨＢＶ耐药情况的出现，治疗组均优于对照组，两组对比有统计学意义</a:t>
            </a:r>
            <a:endParaRPr lang="zh-CN" altLang="en-US" dirty="0"/>
          </a:p>
        </p:txBody>
      </p:sp>
      <p:sp>
        <p:nvSpPr>
          <p:cNvPr id="4" name="灯片编号占位符 3"/>
          <p:cNvSpPr>
            <a:spLocks noGrp="1"/>
          </p:cNvSpPr>
          <p:nvPr>
            <p:ph type="sldNum" sz="quarter" idx="10"/>
          </p:nvPr>
        </p:nvSpPr>
        <p:spPr/>
        <p:txBody>
          <a:bodyPr/>
          <a:lstStyle/>
          <a:p>
            <a:r>
              <a:rPr lang="zh-CN" altLang="en-US" smtClean="0"/>
              <a:t>第 </a:t>
            </a:r>
            <a:fld id="{CE884005-AAD7-43DA-8323-709AF992FEE5}" type="slidenum">
              <a:rPr lang="zh-CN" altLang="en-US" smtClean="0"/>
              <a:pPr/>
              <a:t>23</a:t>
            </a:fld>
            <a:r>
              <a:rPr lang="zh-CN" altLang="en-US" smtClean="0"/>
              <a:t> 页</a:t>
            </a:r>
            <a:endParaRPr lang="zh-CN" altLang="en-US" dirty="0"/>
          </a:p>
        </p:txBody>
      </p:sp>
    </p:spTree>
    <p:extLst>
      <p:ext uri="{BB962C8B-B14F-4D97-AF65-F5344CB8AC3E}">
        <p14:creationId xmlns:p14="http://schemas.microsoft.com/office/powerpoint/2010/main" xmlns="" val="37172782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封面幻灯片">
    <p:spTree>
      <p:nvGrpSpPr>
        <p:cNvPr id="1" name=""/>
        <p:cNvGrpSpPr/>
        <p:nvPr/>
      </p:nvGrpSpPr>
      <p:grpSpPr>
        <a:xfrm>
          <a:off x="0" y="0"/>
          <a:ext cx="0" cy="0"/>
          <a:chOff x="0" y="0"/>
          <a:chExt cx="0" cy="0"/>
        </a:xfrm>
      </p:grpSpPr>
      <p:pic>
        <p:nvPicPr>
          <p:cNvPr id="12" name="Picture 2" descr="D:\SLIDEtoME\TP模板\新建文件夹 (2)\新建文件夹\bg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ctrTitle"/>
          </p:nvPr>
        </p:nvSpPr>
        <p:spPr>
          <a:xfrm>
            <a:off x="395287" y="1196752"/>
            <a:ext cx="8353425" cy="792088"/>
          </a:xfrm>
          <a:prstGeom prst="rect">
            <a:avLst/>
          </a:prstGeom>
        </p:spPr>
        <p:txBody>
          <a:bodyPr/>
          <a:lstStyle>
            <a:lvl1pPr algn="r">
              <a:defRPr b="1">
                <a:solidFill>
                  <a:schemeClr val="tx1"/>
                </a:solidFill>
              </a:defRPr>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395287" y="1988840"/>
            <a:ext cx="8353425" cy="504056"/>
          </a:xfrm>
        </p:spPr>
        <p:txBody>
          <a:bodyPr/>
          <a:lstStyle>
            <a:lvl1pPr marL="0" indent="0" algn="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solidFill>
                  <a:schemeClr val="tx1">
                    <a:lumMod val="75000"/>
                    <a:lumOff val="25000"/>
                  </a:schemeClr>
                </a:solidFill>
              </a:defRPr>
            </a:lvl1pPr>
          </a:lstStyle>
          <a:p>
            <a:fld id="{9376E313-2D52-48C8-8277-CF8FAABB88F6}" type="datetime1">
              <a:rPr lang="zh-CN" altLang="en-US" smtClean="0"/>
              <a:pPr/>
              <a:t>2018-8-13</a:t>
            </a:fld>
            <a:endParaRPr lang="zh-CN" altLang="en-US"/>
          </a:p>
        </p:txBody>
      </p:sp>
      <p:sp>
        <p:nvSpPr>
          <p:cNvPr id="5" name="页脚占位符 4"/>
          <p:cNvSpPr>
            <a:spLocks noGrp="1"/>
          </p:cNvSpPr>
          <p:nvPr>
            <p:ph type="ftr" sz="quarter" idx="11"/>
          </p:nvPr>
        </p:nvSpPr>
        <p:spPr/>
        <p:txBody>
          <a:bodyPr/>
          <a:lstStyle>
            <a:lvl1pPr>
              <a:defRPr>
                <a:solidFill>
                  <a:schemeClr val="tx1">
                    <a:lumMod val="75000"/>
                    <a:lumOff val="25000"/>
                  </a:schemeClr>
                </a:solidFill>
              </a:defRPr>
            </a:lvl1pPr>
          </a:lstStyle>
          <a:p>
            <a:r>
              <a:rPr lang="zh-CN" altLang="en-US" smtClean="0"/>
              <a:t>此处添加公司信息</a:t>
            </a:r>
            <a:endParaRPr lang="zh-CN" altLang="en-US" dirty="0"/>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1">
                    <a:lumMod val="75000"/>
                    <a:lumOff val="25000"/>
                  </a:schemeClr>
                </a:solidFill>
              </a:defRPr>
            </a:lvl1pPr>
          </a:lstStyle>
          <a:p>
            <a:fld id="{49F4BA8F-7B64-4198-9505-0CB5D4D3B366}" type="slidenum">
              <a:rPr lang="zh-CN" altLang="en-US" smtClean="0"/>
              <a:pPr/>
              <a:t>‹#›</a:t>
            </a:fld>
            <a:endParaRPr lang="zh-CN" altLang="en-US" dirty="0" smtClean="0"/>
          </a:p>
        </p:txBody>
      </p:sp>
    </p:spTree>
    <p:extLst>
      <p:ext uri="{BB962C8B-B14F-4D97-AF65-F5344CB8AC3E}">
        <p14:creationId xmlns:p14="http://schemas.microsoft.com/office/powerpoint/2010/main" xmlns="" val="5685342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395287" y="4956215"/>
            <a:ext cx="8353425" cy="566738"/>
          </a:xfrm>
          <a:prstGeom prst="rect">
            <a:avLst/>
          </a:prstGeom>
        </p:spPr>
        <p:txBody>
          <a:bodyPr anchor="b"/>
          <a:lstStyle>
            <a:lvl1pPr algn="l">
              <a:defRPr sz="2000" b="1">
                <a:solidFill>
                  <a:schemeClr val="tx1"/>
                </a:solidFill>
              </a:defRPr>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95287" y="1125538"/>
            <a:ext cx="8353425" cy="3743622"/>
          </a:xfrm>
          <a:ln>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dirty="0"/>
          </a:p>
        </p:txBody>
      </p:sp>
      <p:sp>
        <p:nvSpPr>
          <p:cNvPr id="4" name="文本占位符 3"/>
          <p:cNvSpPr>
            <a:spLocks noGrp="1"/>
          </p:cNvSpPr>
          <p:nvPr>
            <p:ph type="body" sz="half" idx="2"/>
          </p:nvPr>
        </p:nvSpPr>
        <p:spPr>
          <a:xfrm>
            <a:off x="395287" y="5522953"/>
            <a:ext cx="8353425" cy="804862"/>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8" name="日期占位符 7"/>
          <p:cNvSpPr>
            <a:spLocks noGrp="1"/>
          </p:cNvSpPr>
          <p:nvPr>
            <p:ph type="dt" sz="half" idx="10"/>
          </p:nvPr>
        </p:nvSpPr>
        <p:spPr/>
        <p:txBody>
          <a:bodyPr/>
          <a:lstStyle/>
          <a:p>
            <a:fld id="{73AA1BBA-CEB0-4622-BA2B-DCD4AABD4BA9}" type="datetime1">
              <a:rPr lang="zh-CN" altLang="en-US" smtClean="0"/>
              <a:pPr/>
              <a:t>2018-8-13</a:t>
            </a:fld>
            <a:endParaRPr lang="zh-CN" altLang="en-US" dirty="0"/>
          </a:p>
        </p:txBody>
      </p:sp>
      <p:sp>
        <p:nvSpPr>
          <p:cNvPr id="9" name="页脚占位符 8"/>
          <p:cNvSpPr>
            <a:spLocks noGrp="1"/>
          </p:cNvSpPr>
          <p:nvPr>
            <p:ph type="ftr" sz="quarter" idx="11"/>
          </p:nvPr>
        </p:nvSpPr>
        <p:spPr/>
        <p:txBody>
          <a:bodyPr/>
          <a:lstStyle/>
          <a:p>
            <a:r>
              <a:rPr lang="zh-CN" altLang="en-US" smtClean="0"/>
              <a:t>此处添加公司信息</a:t>
            </a:r>
            <a:endParaRPr lang="zh-CN" altLang="en-US" dirty="0"/>
          </a:p>
        </p:txBody>
      </p:sp>
      <p:sp>
        <p:nvSpPr>
          <p:cNvPr id="10" name="灯片编号占位符 9"/>
          <p:cNvSpPr>
            <a:spLocks noGrp="1"/>
          </p:cNvSpPr>
          <p:nvPr>
            <p:ph type="sldNum" sz="quarter" idx="12"/>
          </p:nvPr>
        </p:nvSpPr>
        <p:spPr/>
        <p:txBody>
          <a:bodyPr/>
          <a:lstStyle/>
          <a:p>
            <a:fld id="{49F4BA8F-7B64-4198-9505-0CB5D4D3B366}" type="slidenum">
              <a:rPr lang="zh-CN" altLang="en-US" smtClean="0"/>
              <a:pPr/>
              <a:t>‹#›</a:t>
            </a:fld>
            <a:endParaRPr lang="zh-CN" altLang="en-US" dirty="0"/>
          </a:p>
        </p:txBody>
      </p:sp>
    </p:spTree>
    <p:extLst>
      <p:ext uri="{BB962C8B-B14F-4D97-AF65-F5344CB8AC3E}">
        <p14:creationId xmlns:p14="http://schemas.microsoft.com/office/powerpoint/2010/main" xmlns="" val="267836848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ln/>
        </p:spPr>
        <p:txBody>
          <a:bodyPr/>
          <a:lstStyle>
            <a:lvl1pPr>
              <a:defRPr/>
            </a:lvl1pPr>
          </a:lstStyle>
          <a:p>
            <a:fld id="{530820CF-B880-4189-942D-D702A7CBA730}" type="datetimeFigureOut">
              <a:rPr lang="zh-CN" altLang="en-US" smtClean="0"/>
              <a:pPr/>
              <a:t>2018-8-13</a:t>
            </a:fld>
            <a:endParaRPr lang="zh-CN" altLang="en-US"/>
          </a:p>
        </p:txBody>
      </p:sp>
      <p:sp>
        <p:nvSpPr>
          <p:cNvPr id="4" name="Rectangle 5"/>
          <p:cNvSpPr>
            <a:spLocks noGrp="1" noChangeArrowheads="1"/>
          </p:cNvSpPr>
          <p:nvPr>
            <p:ph type="ftr" sz="quarter" idx="11"/>
          </p:nvPr>
        </p:nvSpPr>
        <p:spPr>
          <a:ln/>
        </p:spPr>
        <p:txBody>
          <a:bodyPr/>
          <a:lstStyle>
            <a:lvl1pPr>
              <a:defRPr/>
            </a:lvl1pPr>
          </a:lstStyle>
          <a:p>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xmlns="" val="4093152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pic>
        <p:nvPicPr>
          <p:cNvPr id="9" name="Picture 3" descr="D:\SLIDEtoME\TP模板\新建文件夹 (2)\新建文件夹\bg2.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4836" y="3627"/>
            <a:ext cx="9139164" cy="685437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日期占位符 3"/>
          <p:cNvSpPr>
            <a:spLocks noGrp="1"/>
          </p:cNvSpPr>
          <p:nvPr>
            <p:ph type="dt" sz="half" idx="10"/>
          </p:nvPr>
        </p:nvSpPr>
        <p:spPr/>
        <p:txBody>
          <a:bodyPr/>
          <a:lstStyle>
            <a:lvl1pPr>
              <a:defRPr>
                <a:solidFill>
                  <a:schemeClr val="tx1">
                    <a:lumMod val="75000"/>
                    <a:lumOff val="25000"/>
                  </a:schemeClr>
                </a:solidFill>
              </a:defRPr>
            </a:lvl1pPr>
          </a:lstStyle>
          <a:p>
            <a:fld id="{A5CC1532-F6AC-4C0F-9262-7D09BE731876}" type="datetime1">
              <a:rPr lang="zh-CN" altLang="en-US" smtClean="0"/>
              <a:pPr/>
              <a:t>2018-8-13</a:t>
            </a:fld>
            <a:endParaRPr lang="zh-CN" altLang="en-US"/>
          </a:p>
        </p:txBody>
      </p:sp>
      <p:sp>
        <p:nvSpPr>
          <p:cNvPr id="5" name="页脚占位符 4"/>
          <p:cNvSpPr>
            <a:spLocks noGrp="1"/>
          </p:cNvSpPr>
          <p:nvPr>
            <p:ph type="ftr" sz="quarter" idx="11"/>
          </p:nvPr>
        </p:nvSpPr>
        <p:spPr/>
        <p:txBody>
          <a:bodyPr/>
          <a:lstStyle>
            <a:lvl1pPr>
              <a:defRPr>
                <a:solidFill>
                  <a:schemeClr val="tx1">
                    <a:lumMod val="75000"/>
                    <a:lumOff val="25000"/>
                  </a:schemeClr>
                </a:solidFill>
              </a:defRPr>
            </a:lvl1pPr>
          </a:lstStyle>
          <a:p>
            <a:r>
              <a:rPr lang="zh-CN" altLang="en-US" smtClean="0"/>
              <a:t>此处添加公司信息</a:t>
            </a:r>
            <a:endParaRPr lang="zh-CN" altLang="en-US"/>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1">
                    <a:lumMod val="75000"/>
                    <a:lumOff val="25000"/>
                  </a:schemeClr>
                </a:solidFill>
              </a:defRPr>
            </a:lvl1pPr>
          </a:lstStyle>
          <a:p>
            <a:fld id="{49F4BA8F-7B64-4198-9505-0CB5D4D3B366}" type="slidenum">
              <a:rPr lang="zh-CN" altLang="en-US" smtClean="0"/>
              <a:pPr/>
              <a:t>‹#›</a:t>
            </a:fld>
            <a:endParaRPr lang="zh-CN" altLang="en-US" dirty="0" smtClean="0"/>
          </a:p>
        </p:txBody>
      </p:sp>
      <p:sp>
        <p:nvSpPr>
          <p:cNvPr id="2" name="标题 1"/>
          <p:cNvSpPr>
            <a:spLocks noGrp="1"/>
          </p:cNvSpPr>
          <p:nvPr>
            <p:ph type="title"/>
          </p:nvPr>
        </p:nvSpPr>
        <p:spPr>
          <a:xfrm>
            <a:off x="395288" y="2647779"/>
            <a:ext cx="8353425" cy="750292"/>
          </a:xfrm>
          <a:prstGeom prst="rect">
            <a:avLst/>
          </a:prstGeom>
        </p:spPr>
        <p:txBody>
          <a:bodyPr anchor="t">
            <a:normAutofit/>
          </a:bodyPr>
          <a:lstStyle>
            <a:lvl1pPr algn="r">
              <a:defRPr sz="3200" b="1" cap="all">
                <a:solidFill>
                  <a:schemeClr val="tx1"/>
                </a:solidFill>
              </a:defRPr>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395288" y="2245942"/>
            <a:ext cx="8353425" cy="401836"/>
          </a:xfrm>
        </p:spPr>
        <p:txBody>
          <a:bodyPr anchor="b"/>
          <a:lstStyle>
            <a:lvl1pPr marL="0" indent="0" algn="r">
              <a:buNone/>
              <a:defRPr sz="20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13" name="矩形 12"/>
          <p:cNvSpPr/>
          <p:nvPr userDrawn="1"/>
        </p:nvSpPr>
        <p:spPr>
          <a:xfrm>
            <a:off x="395536" y="271121"/>
            <a:ext cx="1368152" cy="504056"/>
          </a:xfrm>
          <a:prstGeom prst="rect">
            <a:avLst/>
          </a:prstGeom>
          <a:solidFill>
            <a:srgbClr val="F8F8F8"/>
          </a:solidFill>
          <a:ln w="952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b="1" dirty="0" smtClean="0">
                <a:solidFill>
                  <a:srgbClr val="4D4D4D"/>
                </a:solidFill>
              </a:rPr>
              <a:t>LOGO</a:t>
            </a:r>
            <a:endParaRPr lang="zh-CN" altLang="en-US" b="1" dirty="0">
              <a:solidFill>
                <a:srgbClr val="4D4D4D"/>
              </a:solidFill>
            </a:endParaRPr>
          </a:p>
        </p:txBody>
      </p:sp>
    </p:spTree>
    <p:extLst>
      <p:ext uri="{BB962C8B-B14F-4D97-AF65-F5344CB8AC3E}">
        <p14:creationId xmlns:p14="http://schemas.microsoft.com/office/powerpoint/2010/main" xmlns="" val="192495163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封底幻灯片">
    <p:spTree>
      <p:nvGrpSpPr>
        <p:cNvPr id="1" name=""/>
        <p:cNvGrpSpPr/>
        <p:nvPr/>
      </p:nvGrpSpPr>
      <p:grpSpPr>
        <a:xfrm>
          <a:off x="0" y="0"/>
          <a:ext cx="0" cy="0"/>
          <a:chOff x="0" y="0"/>
          <a:chExt cx="0" cy="0"/>
        </a:xfrm>
      </p:grpSpPr>
      <p:pic>
        <p:nvPicPr>
          <p:cNvPr id="9" name="Picture 2" descr="D:\SLIDEtoME\TP模板\新建文件夹 (2)\新建文件夹\bg1.jp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标题 1"/>
          <p:cNvSpPr>
            <a:spLocks noGrp="1"/>
          </p:cNvSpPr>
          <p:nvPr>
            <p:ph type="ctrTitle"/>
          </p:nvPr>
        </p:nvSpPr>
        <p:spPr>
          <a:xfrm>
            <a:off x="395287" y="1124744"/>
            <a:ext cx="8353425" cy="792088"/>
          </a:xfrm>
          <a:prstGeom prst="rect">
            <a:avLst/>
          </a:prstGeom>
        </p:spPr>
        <p:txBody>
          <a:bodyPr/>
          <a:lstStyle>
            <a:lvl1pPr algn="r">
              <a:defRPr b="1">
                <a:solidFill>
                  <a:schemeClr val="tx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395287" y="1916832"/>
            <a:ext cx="8353425" cy="504056"/>
          </a:xfrm>
        </p:spPr>
        <p:txBody>
          <a:bodyPr/>
          <a:lstStyle>
            <a:lvl1pPr marL="0" indent="0" algn="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solidFill>
                  <a:schemeClr val="tx1">
                    <a:lumMod val="75000"/>
                    <a:lumOff val="25000"/>
                  </a:schemeClr>
                </a:solidFill>
              </a:defRPr>
            </a:lvl1pPr>
          </a:lstStyle>
          <a:p>
            <a:fld id="{35FCD105-2A29-4E1C-AEE0-6E903EDBE46B}" type="datetime1">
              <a:rPr lang="zh-CN" altLang="en-US" smtClean="0"/>
              <a:pPr/>
              <a:t>2018-8-13</a:t>
            </a:fld>
            <a:endParaRPr lang="zh-CN" altLang="en-US"/>
          </a:p>
        </p:txBody>
      </p:sp>
      <p:sp>
        <p:nvSpPr>
          <p:cNvPr id="5" name="页脚占位符 4"/>
          <p:cNvSpPr>
            <a:spLocks noGrp="1"/>
          </p:cNvSpPr>
          <p:nvPr>
            <p:ph type="ftr" sz="quarter" idx="11"/>
          </p:nvPr>
        </p:nvSpPr>
        <p:spPr/>
        <p:txBody>
          <a:bodyPr/>
          <a:lstStyle>
            <a:lvl1pPr>
              <a:defRPr>
                <a:solidFill>
                  <a:schemeClr val="tx1">
                    <a:lumMod val="75000"/>
                    <a:lumOff val="25000"/>
                  </a:schemeClr>
                </a:solidFill>
              </a:defRPr>
            </a:lvl1pPr>
          </a:lstStyle>
          <a:p>
            <a:r>
              <a:rPr lang="zh-CN" altLang="en-US" smtClean="0"/>
              <a:t>此处添加公司信息</a:t>
            </a:r>
            <a:endParaRPr lang="zh-CN" altLang="en-US"/>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solidFill>
                  <a:schemeClr val="tx1">
                    <a:lumMod val="75000"/>
                    <a:lumOff val="25000"/>
                  </a:schemeClr>
                </a:solidFill>
              </a:defRPr>
            </a:lvl1pPr>
          </a:lstStyle>
          <a:p>
            <a:fld id="{49F4BA8F-7B64-4198-9505-0CB5D4D3B366}" type="slidenum">
              <a:rPr lang="zh-CN" altLang="en-US" smtClean="0"/>
              <a:pPr/>
              <a:t>‹#›</a:t>
            </a:fld>
            <a:endParaRPr lang="zh-CN" altLang="en-US" dirty="0" smtClean="0"/>
          </a:p>
        </p:txBody>
      </p:sp>
      <p:sp>
        <p:nvSpPr>
          <p:cNvPr id="13" name="矩形 12"/>
          <p:cNvSpPr/>
          <p:nvPr userDrawn="1"/>
        </p:nvSpPr>
        <p:spPr>
          <a:xfrm>
            <a:off x="395536" y="271121"/>
            <a:ext cx="1368152" cy="504056"/>
          </a:xfrm>
          <a:prstGeom prst="rect">
            <a:avLst/>
          </a:prstGeom>
          <a:solidFill>
            <a:srgbClr val="F8F8F8"/>
          </a:solidFill>
          <a:ln w="9525">
            <a:solidFill>
              <a:srgbClr val="DDDDD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b="1" dirty="0" smtClean="0">
                <a:solidFill>
                  <a:srgbClr val="4D4D4D"/>
                </a:solidFill>
              </a:rPr>
              <a:t>LOGO</a:t>
            </a:r>
            <a:endParaRPr lang="zh-CN" altLang="en-US" b="1" dirty="0">
              <a:solidFill>
                <a:srgbClr val="4D4D4D"/>
              </a:solidFill>
            </a:endParaRPr>
          </a:p>
        </p:txBody>
      </p:sp>
    </p:spTree>
    <p:extLst>
      <p:ext uri="{BB962C8B-B14F-4D97-AF65-F5344CB8AC3E}">
        <p14:creationId xmlns:p14="http://schemas.microsoft.com/office/powerpoint/2010/main" xmlns="" val="279753203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9" y="260351"/>
            <a:ext cx="8353424" cy="720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spcAft>
                <a:spcPts val="400"/>
              </a:spcAft>
              <a:defRPr/>
            </a:lvl1pPr>
            <a:lvl2pPr>
              <a:spcAft>
                <a:spcPts val="400"/>
              </a:spcAft>
              <a:defRPr/>
            </a:lvl2pPr>
            <a:lvl3pPr>
              <a:spcAft>
                <a:spcPts val="400"/>
              </a:spcAft>
              <a:defRPr/>
            </a:lvl3pPr>
            <a:lvl4pPr>
              <a:spcAft>
                <a:spcPts val="400"/>
              </a:spcAft>
              <a:defRPr/>
            </a:lvl4pPr>
            <a:lvl5pPr>
              <a:spcAft>
                <a:spcPts val="400"/>
              </a:spcAft>
              <a:defRPr/>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nvPr>
        </p:nvSpPr>
        <p:spPr/>
        <p:txBody>
          <a:bodyPr/>
          <a:lstStyle/>
          <a:p>
            <a:fld id="{B5CFBD6D-B5CF-4172-9A2C-EDB32D64EB8E}" type="datetime1">
              <a:rPr lang="zh-CN" altLang="en-US" smtClean="0"/>
              <a:pPr/>
              <a:t>2018-8-13</a:t>
            </a:fld>
            <a:endParaRPr lang="zh-CN" altLang="en-US"/>
          </a:p>
        </p:txBody>
      </p:sp>
      <p:sp>
        <p:nvSpPr>
          <p:cNvPr id="5" name="页脚占位符 4"/>
          <p:cNvSpPr>
            <a:spLocks noGrp="1"/>
          </p:cNvSpPr>
          <p:nvPr>
            <p:ph type="ftr" sz="quarter" idx="11"/>
          </p:nvPr>
        </p:nvSpPr>
        <p:spPr/>
        <p:txBody>
          <a:bodyPr/>
          <a:lstStyle/>
          <a:p>
            <a:r>
              <a:rPr lang="zh-CN" altLang="en-US" smtClean="0"/>
              <a:t>此处添加公司信息</a:t>
            </a:r>
            <a:endParaRPr lang="zh-CN" altLang="en-US"/>
          </a:p>
        </p:txBody>
      </p:sp>
      <p:sp>
        <p:nvSpPr>
          <p:cNvPr id="6" name="灯片编号占位符 5"/>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49F4BA8F-7B64-4198-9505-0CB5D4D3B366}" type="slidenum">
              <a:rPr lang="zh-CN" altLang="en-US" smtClean="0"/>
              <a:pPr/>
              <a:t>‹#›</a:t>
            </a:fld>
            <a:endParaRPr lang="zh-CN" altLang="en-US" dirty="0" smtClean="0"/>
          </a:p>
        </p:txBody>
      </p:sp>
    </p:spTree>
    <p:extLst>
      <p:ext uri="{BB962C8B-B14F-4D97-AF65-F5344CB8AC3E}">
        <p14:creationId xmlns:p14="http://schemas.microsoft.com/office/powerpoint/2010/main" xmlns="" val="19054520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95289" y="260351"/>
            <a:ext cx="8353424" cy="720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95287" y="1125538"/>
            <a:ext cx="4105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内容占位符 3"/>
          <p:cNvSpPr>
            <a:spLocks noGrp="1"/>
          </p:cNvSpPr>
          <p:nvPr>
            <p:ph sz="half" idx="2"/>
          </p:nvPr>
        </p:nvSpPr>
        <p:spPr>
          <a:xfrm>
            <a:off x="4643437" y="1125538"/>
            <a:ext cx="4105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fld id="{FC0F3202-57DB-4DFC-BD72-260507B63603}" type="datetime1">
              <a:rPr lang="zh-CN" altLang="en-US" smtClean="0"/>
              <a:pPr/>
              <a:t>2018-8-13</a:t>
            </a:fld>
            <a:endParaRPr lang="zh-CN" altLang="en-US"/>
          </a:p>
        </p:txBody>
      </p:sp>
      <p:sp>
        <p:nvSpPr>
          <p:cNvPr id="6" name="页脚占位符 5"/>
          <p:cNvSpPr>
            <a:spLocks noGrp="1"/>
          </p:cNvSpPr>
          <p:nvPr>
            <p:ph type="ftr" sz="quarter" idx="11"/>
          </p:nvPr>
        </p:nvSpPr>
        <p:spPr/>
        <p:txBody>
          <a:bodyPr/>
          <a:lstStyle/>
          <a:p>
            <a:r>
              <a:rPr lang="zh-CN" altLang="en-US" smtClean="0"/>
              <a:t>此处添加公司信息</a:t>
            </a:r>
            <a:endParaRPr lang="zh-CN" altLang="en-US"/>
          </a:p>
        </p:txBody>
      </p:sp>
      <p:sp>
        <p:nvSpPr>
          <p:cNvPr id="7" name="灯片编号占位符 6"/>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49F4BA8F-7B64-4198-9505-0CB5D4D3B366}" type="slidenum">
              <a:rPr lang="zh-CN" altLang="en-US" smtClean="0"/>
              <a:pPr/>
              <a:t>‹#›</a:t>
            </a:fld>
            <a:endParaRPr lang="zh-CN" altLang="en-US" dirty="0" smtClean="0"/>
          </a:p>
        </p:txBody>
      </p:sp>
    </p:spTree>
    <p:extLst>
      <p:ext uri="{BB962C8B-B14F-4D97-AF65-F5344CB8AC3E}">
        <p14:creationId xmlns:p14="http://schemas.microsoft.com/office/powerpoint/2010/main" xmlns="" val="19527128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95289" y="260351"/>
            <a:ext cx="8353424" cy="720724"/>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95288" y="1125538"/>
            <a:ext cx="4105275" cy="639762"/>
          </a:xfrm>
        </p:spPr>
        <p:txBody>
          <a:bodyPr anchor="ctr" anchorCtr="0"/>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395288" y="1844824"/>
            <a:ext cx="4102100" cy="4463901"/>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3437" y="1125538"/>
            <a:ext cx="4105275" cy="639762"/>
          </a:xfrm>
        </p:spPr>
        <p:txBody>
          <a:bodyPr anchor="ctr" anchorCtr="0"/>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1844824"/>
            <a:ext cx="4103688" cy="4463901"/>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2C3056D-84FF-4D4F-BCFE-7D7525594891}" type="datetime1">
              <a:rPr lang="zh-CN" altLang="en-US" smtClean="0"/>
              <a:pPr/>
              <a:t>2018-8-13</a:t>
            </a:fld>
            <a:endParaRPr lang="zh-CN" altLang="en-US"/>
          </a:p>
        </p:txBody>
      </p:sp>
      <p:sp>
        <p:nvSpPr>
          <p:cNvPr id="8" name="页脚占位符 7"/>
          <p:cNvSpPr>
            <a:spLocks noGrp="1"/>
          </p:cNvSpPr>
          <p:nvPr>
            <p:ph type="ftr" sz="quarter" idx="11"/>
          </p:nvPr>
        </p:nvSpPr>
        <p:spPr/>
        <p:txBody>
          <a:bodyPr/>
          <a:lstStyle/>
          <a:p>
            <a:r>
              <a:rPr lang="zh-CN" altLang="en-US" smtClean="0"/>
              <a:t>此处添加公司信息</a:t>
            </a:r>
            <a:endParaRPr lang="zh-CN" altLang="en-US"/>
          </a:p>
        </p:txBody>
      </p:sp>
      <p:sp>
        <p:nvSpPr>
          <p:cNvPr id="9" name="灯片编号占位符 8"/>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49F4BA8F-7B64-4198-9505-0CB5D4D3B366}" type="slidenum">
              <a:rPr lang="zh-CN" altLang="en-US" smtClean="0"/>
              <a:pPr/>
              <a:t>‹#›</a:t>
            </a:fld>
            <a:endParaRPr lang="zh-CN" altLang="en-US" dirty="0" smtClean="0"/>
          </a:p>
        </p:txBody>
      </p:sp>
    </p:spTree>
    <p:extLst>
      <p:ext uri="{BB962C8B-B14F-4D97-AF65-F5344CB8AC3E}">
        <p14:creationId xmlns:p14="http://schemas.microsoft.com/office/powerpoint/2010/main" xmlns="" val="7204371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日期占位符 5"/>
          <p:cNvSpPr>
            <a:spLocks noGrp="1"/>
          </p:cNvSpPr>
          <p:nvPr>
            <p:ph type="dt" sz="half" idx="10"/>
          </p:nvPr>
        </p:nvSpPr>
        <p:spPr/>
        <p:txBody>
          <a:bodyPr/>
          <a:lstStyle/>
          <a:p>
            <a:fld id="{73AA1BBA-CEB0-4622-BA2B-DCD4AABD4BA9}" type="datetime1">
              <a:rPr lang="zh-CN" altLang="en-US" smtClean="0"/>
              <a:pPr/>
              <a:t>2018-8-13</a:t>
            </a:fld>
            <a:endParaRPr lang="zh-CN" altLang="en-US" dirty="0"/>
          </a:p>
        </p:txBody>
      </p:sp>
      <p:sp>
        <p:nvSpPr>
          <p:cNvPr id="7" name="页脚占位符 6"/>
          <p:cNvSpPr>
            <a:spLocks noGrp="1"/>
          </p:cNvSpPr>
          <p:nvPr>
            <p:ph type="ftr" sz="quarter" idx="11"/>
          </p:nvPr>
        </p:nvSpPr>
        <p:spPr/>
        <p:txBody>
          <a:bodyPr/>
          <a:lstStyle/>
          <a:p>
            <a:r>
              <a:rPr lang="zh-CN" altLang="en-US" smtClean="0"/>
              <a:t>此处添加公司信息</a:t>
            </a:r>
            <a:endParaRPr lang="zh-CN" altLang="en-US" dirty="0"/>
          </a:p>
        </p:txBody>
      </p:sp>
      <p:sp>
        <p:nvSpPr>
          <p:cNvPr id="8" name="灯片编号占位符 7"/>
          <p:cNvSpPr>
            <a:spLocks noGrp="1"/>
          </p:cNvSpPr>
          <p:nvPr>
            <p:ph type="sldNum" sz="quarter" idx="12"/>
          </p:nvPr>
        </p:nvSpPr>
        <p:spPr/>
        <p:txBody>
          <a:bodyPr/>
          <a:lstStyle/>
          <a:p>
            <a:fld id="{49F4BA8F-7B64-4198-9505-0CB5D4D3B366}" type="slidenum">
              <a:rPr lang="zh-CN" altLang="en-US" smtClean="0"/>
              <a:pPr/>
              <a:t>‹#›</a:t>
            </a:fld>
            <a:endParaRPr lang="zh-CN" altLang="en-US" dirty="0"/>
          </a:p>
        </p:txBody>
      </p:sp>
    </p:spTree>
    <p:extLst>
      <p:ext uri="{BB962C8B-B14F-4D97-AF65-F5344CB8AC3E}">
        <p14:creationId xmlns:p14="http://schemas.microsoft.com/office/powerpoint/2010/main" xmlns="" val="358094612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223E8E1-D7D1-4E96-AFE3-CFE14CBD6013}" type="datetime1">
              <a:rPr lang="zh-CN" altLang="en-US" smtClean="0"/>
              <a:pPr/>
              <a:t>2018-8-13</a:t>
            </a:fld>
            <a:endParaRPr lang="zh-CN" altLang="en-US"/>
          </a:p>
        </p:txBody>
      </p:sp>
      <p:sp>
        <p:nvSpPr>
          <p:cNvPr id="3" name="页脚占位符 2"/>
          <p:cNvSpPr>
            <a:spLocks noGrp="1"/>
          </p:cNvSpPr>
          <p:nvPr>
            <p:ph type="ftr" sz="quarter" idx="11"/>
          </p:nvPr>
        </p:nvSpPr>
        <p:spPr/>
        <p:txBody>
          <a:bodyPr/>
          <a:lstStyle/>
          <a:p>
            <a:r>
              <a:rPr lang="zh-CN" altLang="en-US" smtClean="0"/>
              <a:t>此处添加公司信息</a:t>
            </a:r>
            <a:endParaRPr lang="zh-CN" altLang="en-US"/>
          </a:p>
        </p:txBody>
      </p:sp>
      <p:sp>
        <p:nvSpPr>
          <p:cNvPr id="4" name="灯片编号占位符 3"/>
          <p:cNvSpPr>
            <a:spLocks noGrp="1"/>
          </p:cNvSpPr>
          <p:nvPr>
            <p:ph type="sldNum" sz="quarter" idx="12"/>
          </p:nvPr>
        </p:nvSpPr>
        <p:spPr/>
        <p:txBody>
          <a:bodyPr/>
          <a:lstStyle>
            <a:lvl1pPr marL="0" marR="0" indent="0" algn="r" defTabSz="914400" rtl="0" eaLnBrk="1" fontAlgn="auto" latinLnBrk="0" hangingPunct="1">
              <a:lnSpc>
                <a:spcPct val="100000"/>
              </a:lnSpc>
              <a:spcBef>
                <a:spcPts val="0"/>
              </a:spcBef>
              <a:spcAft>
                <a:spcPts val="0"/>
              </a:spcAft>
              <a:buClrTx/>
              <a:buSzTx/>
              <a:buFontTx/>
              <a:buNone/>
              <a:tabLst/>
              <a:defRPr/>
            </a:lvl1pPr>
          </a:lstStyle>
          <a:p>
            <a:fld id="{49F4BA8F-7B64-4198-9505-0CB5D4D3B366}" type="slidenum">
              <a:rPr lang="zh-CN" altLang="en-US" smtClean="0"/>
              <a:pPr/>
              <a:t>‹#›</a:t>
            </a:fld>
            <a:endParaRPr lang="zh-CN" altLang="en-US" dirty="0" smtClean="0"/>
          </a:p>
        </p:txBody>
      </p:sp>
    </p:spTree>
    <p:extLst>
      <p:ext uri="{BB962C8B-B14F-4D97-AF65-F5344CB8AC3E}">
        <p14:creationId xmlns:p14="http://schemas.microsoft.com/office/powerpoint/2010/main" xmlns="" val="1307034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125538"/>
            <a:ext cx="5173663" cy="5183187"/>
          </a:xfrm>
          <a:ln>
            <a:solidFill>
              <a:schemeClr val="tx2"/>
            </a:solidFill>
          </a:ln>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文本占位符 3"/>
          <p:cNvSpPr>
            <a:spLocks noGrp="1"/>
          </p:cNvSpPr>
          <p:nvPr>
            <p:ph type="body" sz="half" idx="2"/>
          </p:nvPr>
        </p:nvSpPr>
        <p:spPr>
          <a:xfrm>
            <a:off x="5652120" y="1125538"/>
            <a:ext cx="3070225" cy="5183187"/>
          </a:xfrm>
        </p:spPr>
        <p:txBody>
          <a:bodyPr>
            <a:normAutofit/>
          </a:bodyPr>
          <a:lstStyle>
            <a:lvl1pPr marL="0" indent="0">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3F59C1F-EAEB-4161-A355-8EC5A97D3281}" type="datetime1">
              <a:rPr lang="zh-CN" altLang="en-US" smtClean="0"/>
              <a:pPr/>
              <a:t>2018-8-13</a:t>
            </a:fld>
            <a:endParaRPr lang="zh-CN" altLang="en-US"/>
          </a:p>
        </p:txBody>
      </p:sp>
      <p:sp>
        <p:nvSpPr>
          <p:cNvPr id="7" name="灯片编号占位符 6"/>
          <p:cNvSpPr>
            <a:spLocks noGrp="1"/>
          </p:cNvSpPr>
          <p:nvPr>
            <p:ph type="sldNum" sz="quarter" idx="12"/>
          </p:nvPr>
        </p:nvSpPr>
        <p:spPr/>
        <p:txBody>
          <a:bodyPr/>
          <a:lstStyle>
            <a:lvl1pPr algn="r">
              <a:defRPr/>
            </a:lvl1pPr>
          </a:lstStyle>
          <a:p>
            <a:fld id="{49F4BA8F-7B64-4198-9505-0CB5D4D3B366}" type="slidenum">
              <a:rPr lang="zh-CN" altLang="en-US" smtClean="0"/>
              <a:pPr/>
              <a:t>‹#›</a:t>
            </a:fld>
            <a:endParaRPr lang="zh-CN" altLang="en-US" dirty="0" smtClean="0"/>
          </a:p>
        </p:txBody>
      </p:sp>
    </p:spTree>
    <p:extLst>
      <p:ext uri="{BB962C8B-B14F-4D97-AF65-F5344CB8AC3E}">
        <p14:creationId xmlns:p14="http://schemas.microsoft.com/office/powerpoint/2010/main" xmlns="" val="300449210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4" descr="D:\SLIDEtoME\TP模板\新建文件夹 (2)\新建文件夹\bg3.jpg"/>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5358"/>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文本占位符 2"/>
          <p:cNvSpPr>
            <a:spLocks noGrp="1"/>
          </p:cNvSpPr>
          <p:nvPr>
            <p:ph type="body" idx="1"/>
          </p:nvPr>
        </p:nvSpPr>
        <p:spPr>
          <a:xfrm>
            <a:off x="395289" y="1196752"/>
            <a:ext cx="8353424" cy="5111972"/>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395288" y="6453336"/>
            <a:ext cx="2133600" cy="268139"/>
          </a:xfrm>
          <a:prstGeom prst="rect">
            <a:avLst/>
          </a:prstGeom>
        </p:spPr>
        <p:txBody>
          <a:bodyPr vert="horz" lIns="91440" tIns="45720" rIns="91440" bIns="45720" rtlCol="0" anchor="ctr"/>
          <a:lstStyle>
            <a:lvl1pPr algn="l">
              <a:defRPr sz="1200">
                <a:solidFill>
                  <a:schemeClr val="tx1">
                    <a:lumMod val="75000"/>
                    <a:lumOff val="25000"/>
                  </a:schemeClr>
                </a:solidFill>
              </a:defRPr>
            </a:lvl1pPr>
          </a:lstStyle>
          <a:p>
            <a:fld id="{73AA1BBA-CEB0-4622-BA2B-DCD4AABD4BA9}" type="datetime1">
              <a:rPr lang="zh-CN" altLang="en-US" smtClean="0"/>
              <a:pPr/>
              <a:t>2018-8-13</a:t>
            </a:fld>
            <a:endParaRPr lang="zh-CN" altLang="en-US" dirty="0"/>
          </a:p>
        </p:txBody>
      </p:sp>
      <p:sp>
        <p:nvSpPr>
          <p:cNvPr id="5" name="页脚占位符 4"/>
          <p:cNvSpPr>
            <a:spLocks noGrp="1"/>
          </p:cNvSpPr>
          <p:nvPr>
            <p:ph type="ftr" sz="quarter" idx="3"/>
          </p:nvPr>
        </p:nvSpPr>
        <p:spPr>
          <a:xfrm>
            <a:off x="3124200" y="6453336"/>
            <a:ext cx="2895600" cy="268139"/>
          </a:xfrm>
          <a:prstGeom prst="rect">
            <a:avLst/>
          </a:prstGeom>
        </p:spPr>
        <p:txBody>
          <a:bodyPr vert="horz" lIns="91440" tIns="45720" rIns="91440" bIns="45720" rtlCol="0" anchor="ctr"/>
          <a:lstStyle>
            <a:lvl1pPr algn="ctr">
              <a:defRPr sz="1200">
                <a:solidFill>
                  <a:schemeClr val="tx1">
                    <a:lumMod val="75000"/>
                    <a:lumOff val="25000"/>
                  </a:schemeClr>
                </a:solidFill>
              </a:defRPr>
            </a:lvl1pPr>
          </a:lstStyle>
          <a:p>
            <a:r>
              <a:rPr lang="zh-CN" altLang="en-US" smtClean="0"/>
              <a:t>此处添加公司信息</a:t>
            </a:r>
            <a:endParaRPr lang="zh-CN" altLang="en-US" dirty="0"/>
          </a:p>
        </p:txBody>
      </p:sp>
      <p:sp>
        <p:nvSpPr>
          <p:cNvPr id="6" name="灯片编号占位符 5"/>
          <p:cNvSpPr>
            <a:spLocks noGrp="1"/>
          </p:cNvSpPr>
          <p:nvPr>
            <p:ph type="sldNum" sz="quarter" idx="4"/>
          </p:nvPr>
        </p:nvSpPr>
        <p:spPr>
          <a:xfrm>
            <a:off x="6615113" y="6453336"/>
            <a:ext cx="2133600" cy="268139"/>
          </a:xfrm>
          <a:prstGeom prst="rect">
            <a:avLst/>
          </a:prstGeom>
        </p:spPr>
        <p:txBody>
          <a:bodyPr vert="horz" lIns="91440" tIns="45720" rIns="91440" bIns="45720" rtlCol="0" anchor="ctr"/>
          <a:lstStyle>
            <a:lvl1pPr algn="r">
              <a:defRPr sz="1200">
                <a:solidFill>
                  <a:schemeClr val="tx1">
                    <a:lumMod val="75000"/>
                    <a:lumOff val="25000"/>
                  </a:schemeClr>
                </a:solidFill>
              </a:defRPr>
            </a:lvl1pPr>
          </a:lstStyle>
          <a:p>
            <a:fld id="{49F4BA8F-7B64-4198-9505-0CB5D4D3B366}" type="slidenum">
              <a:rPr lang="zh-CN" altLang="en-US" smtClean="0"/>
              <a:pPr/>
              <a:t>‹#›</a:t>
            </a:fld>
            <a:endParaRPr lang="zh-CN" altLang="en-US" dirty="0"/>
          </a:p>
        </p:txBody>
      </p:sp>
    </p:spTree>
    <p:extLst>
      <p:ext uri="{BB962C8B-B14F-4D97-AF65-F5344CB8AC3E}">
        <p14:creationId xmlns:p14="http://schemas.microsoft.com/office/powerpoint/2010/main" xmlns="" val="314234821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50" r:id="rId4"/>
    <p:sldLayoutId id="2147483652" r:id="rId5"/>
    <p:sldLayoutId id="2147483653" r:id="rId6"/>
    <p:sldLayoutId id="2147483654" r:id="rId7"/>
    <p:sldLayoutId id="2147483655" r:id="rId8"/>
    <p:sldLayoutId id="2147483656" r:id="rId9"/>
    <p:sldLayoutId id="2147483657" r:id="rId10"/>
    <p:sldLayoutId id="2147483662" r:id="rId11"/>
  </p:sldLayoutIdLst>
  <p:timing>
    <p:tnLst>
      <p:par>
        <p:cTn id="1" dur="indefinite" restart="never" nodeType="tmRoot"/>
      </p:par>
    </p:tnLst>
  </p:timing>
  <p:hf hdr="0"/>
  <p:txStyles>
    <p:titleStyle>
      <a:lvl1pPr algn="l" defTabSz="914400" rtl="0" eaLnBrk="1" latinLnBrk="0" hangingPunct="1">
        <a:spcBef>
          <a:spcPct val="0"/>
        </a:spcBef>
        <a:buNone/>
        <a:defRPr sz="3200" b="0" kern="1200">
          <a:solidFill>
            <a:schemeClr val="tx1"/>
          </a:solidFill>
          <a:latin typeface="+mj-lt"/>
          <a:ea typeface="+mj-ea"/>
          <a:cs typeface="+mj-cs"/>
        </a:defRPr>
      </a:lvl1pPr>
    </p:titleStyle>
    <p:bodyStyle>
      <a:lvl1pPr marL="342900" indent="-342900" algn="l" defTabSz="914400" rtl="0" eaLnBrk="1" fontAlgn="ctr" latinLnBrk="0" hangingPunct="1">
        <a:lnSpc>
          <a:spcPct val="100000"/>
        </a:lnSpc>
        <a:spcBef>
          <a:spcPts val="0"/>
        </a:spcBef>
        <a:spcAft>
          <a:spcPts val="400"/>
        </a:spcAft>
        <a:buSzPct val="70000"/>
        <a:buFont typeface="Wingdings" pitchFamily="2" charset="2"/>
        <a:buChar char="l"/>
        <a:defRPr sz="2400" b="1" kern="1200">
          <a:solidFill>
            <a:schemeClr val="tx1"/>
          </a:solidFill>
          <a:latin typeface="+mn-lt"/>
          <a:ea typeface="+mn-ea"/>
          <a:cs typeface="+mn-cs"/>
        </a:defRPr>
      </a:lvl1pPr>
      <a:lvl2pPr marL="742950" indent="-285750" algn="l" defTabSz="914400" rtl="0" eaLnBrk="1" fontAlgn="ctr" latinLnBrk="0" hangingPunct="1">
        <a:lnSpc>
          <a:spcPct val="100000"/>
        </a:lnSpc>
        <a:spcBef>
          <a:spcPts val="0"/>
        </a:spcBef>
        <a:spcAft>
          <a:spcPts val="400"/>
        </a:spcAft>
        <a:buSzPct val="70000"/>
        <a:buFont typeface="Wingdings" pitchFamily="2" charset="2"/>
        <a:buChar char="l"/>
        <a:defRPr sz="2000" kern="1200">
          <a:solidFill>
            <a:schemeClr val="tx1"/>
          </a:solidFill>
          <a:latin typeface="+mn-lt"/>
          <a:ea typeface="+mn-ea"/>
          <a:cs typeface="+mn-cs"/>
        </a:defRPr>
      </a:lvl2pPr>
      <a:lvl3pPr marL="1143000" indent="-228600" algn="l" defTabSz="914400" rtl="0" eaLnBrk="1" fontAlgn="ctr" latinLnBrk="0" hangingPunct="1">
        <a:lnSpc>
          <a:spcPct val="100000"/>
        </a:lnSpc>
        <a:spcBef>
          <a:spcPts val="0"/>
        </a:spcBef>
        <a:spcAft>
          <a:spcPts val="400"/>
        </a:spcAft>
        <a:buSzPct val="70000"/>
        <a:buFont typeface="Wingdings" pitchFamily="2" charset="2"/>
        <a:buChar char="l"/>
        <a:defRPr sz="1800" kern="1200">
          <a:solidFill>
            <a:schemeClr val="tx1"/>
          </a:solidFill>
          <a:latin typeface="+mn-lt"/>
          <a:ea typeface="+mn-ea"/>
          <a:cs typeface="+mn-cs"/>
        </a:defRPr>
      </a:lvl3pPr>
      <a:lvl4pPr marL="1600200" indent="-228600" algn="l" defTabSz="914400" rtl="0" eaLnBrk="1" fontAlgn="ctr" latinLnBrk="0" hangingPunct="1">
        <a:lnSpc>
          <a:spcPct val="100000"/>
        </a:lnSpc>
        <a:spcBef>
          <a:spcPts val="0"/>
        </a:spcBef>
        <a:spcAft>
          <a:spcPts val="400"/>
        </a:spcAft>
        <a:buSzPct val="70000"/>
        <a:buFont typeface="Wingdings" pitchFamily="2" charset="2"/>
        <a:buChar char="l"/>
        <a:defRPr sz="1600" kern="1200">
          <a:solidFill>
            <a:schemeClr val="tx1"/>
          </a:solidFill>
          <a:latin typeface="+mn-lt"/>
          <a:ea typeface="+mn-ea"/>
          <a:cs typeface="+mn-cs"/>
        </a:defRPr>
      </a:lvl4pPr>
      <a:lvl5pPr marL="2057400" indent="-228600" algn="l" defTabSz="914400" rtl="0" eaLnBrk="1" fontAlgn="ctr" latinLnBrk="0" hangingPunct="1">
        <a:lnSpc>
          <a:spcPct val="100000"/>
        </a:lnSpc>
        <a:spcBef>
          <a:spcPts val="0"/>
        </a:spcBef>
        <a:spcAft>
          <a:spcPts val="400"/>
        </a:spcAft>
        <a:buSzPct val="70000"/>
        <a:buFont typeface="Wingdings" pitchFamily="2" charset="2"/>
        <a:buChar char="l"/>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2.gif"/></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2.gif"/></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7.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8.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32.gif"/></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2.gi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0.png"/></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ctrTitle"/>
          </p:nvPr>
        </p:nvSpPr>
        <p:spPr>
          <a:xfrm>
            <a:off x="683568" y="1340768"/>
            <a:ext cx="8640960" cy="2808312"/>
          </a:xfrm>
        </p:spPr>
        <p:txBody>
          <a:bodyPr>
            <a:noAutofit/>
          </a:bodyPr>
          <a:lstStyle/>
          <a:p>
            <a:pPr algn="l"/>
            <a:r>
              <a:rPr lang="zh-CN" altLang="en-US" sz="6000" dirty="0" smtClean="0">
                <a:latin typeface="华文新魏" pitchFamily="2" charset="-122"/>
                <a:ea typeface="华文新魏" pitchFamily="2" charset="-122"/>
              </a:rPr>
              <a:t>  季德胜蛇药片</a:t>
            </a:r>
            <a:r>
              <a:rPr lang="en-US" altLang="zh-CN" sz="6000" dirty="0" smtClean="0">
                <a:latin typeface="华文新魏" pitchFamily="2" charset="-122"/>
                <a:ea typeface="华文新魏" pitchFamily="2" charset="-122"/>
              </a:rPr>
              <a:t/>
            </a:r>
            <a:br>
              <a:rPr lang="en-US" altLang="zh-CN" sz="6000" dirty="0" smtClean="0">
                <a:latin typeface="华文新魏" pitchFamily="2" charset="-122"/>
                <a:ea typeface="华文新魏" pitchFamily="2" charset="-122"/>
              </a:rPr>
            </a:br>
            <a:r>
              <a:rPr lang="en-US" altLang="zh-CN" sz="6000" dirty="0" smtClean="0">
                <a:latin typeface="华文新魏" pitchFamily="2" charset="-122"/>
                <a:ea typeface="华文新魏" pitchFamily="2" charset="-122"/>
              </a:rPr>
              <a:t>                  </a:t>
            </a:r>
            <a:r>
              <a:rPr lang="en-US" altLang="zh-CN" sz="4800" dirty="0" smtClean="0">
                <a:latin typeface="华文新魏" pitchFamily="2" charset="-122"/>
                <a:ea typeface="华文新魏" pitchFamily="2" charset="-122"/>
              </a:rPr>
              <a:t>—</a:t>
            </a:r>
            <a:r>
              <a:rPr lang="zh-CN" altLang="en-US" sz="4000" dirty="0" smtClean="0">
                <a:latin typeface="华文新魏" pitchFamily="2" charset="-122"/>
                <a:ea typeface="华文新魏" pitchFamily="2" charset="-122"/>
              </a:rPr>
              <a:t>肝病及肿瘤应用</a:t>
            </a:r>
            <a:endParaRPr lang="zh-CN" altLang="en-US" sz="4000" dirty="0">
              <a:latin typeface="华文新魏" pitchFamily="2" charset="-122"/>
              <a:ea typeface="华文新魏" pitchFamily="2" charset="-122"/>
            </a:endParaRPr>
          </a:p>
        </p:txBody>
      </p:sp>
      <p:pic>
        <p:nvPicPr>
          <p:cNvPr id="3" name="Picture 5" descr="E:\新整理\公司宣传\公司logo\LOGO.png"/>
          <p:cNvPicPr>
            <a:picLocks noChangeAspect="1" noChangeArrowheads="1"/>
          </p:cNvPicPr>
          <p:nvPr/>
        </p:nvPicPr>
        <p:blipFill>
          <a:blip r:embed="rId2" cstate="print"/>
          <a:srcRect/>
          <a:stretch>
            <a:fillRect/>
          </a:stretch>
        </p:blipFill>
        <p:spPr bwMode="auto">
          <a:xfrm>
            <a:off x="0" y="0"/>
            <a:ext cx="1187624" cy="1190530"/>
          </a:xfrm>
          <a:prstGeom prst="rect">
            <a:avLst/>
          </a:prstGeom>
          <a:noFill/>
          <a:ln w="9525">
            <a:noFill/>
            <a:miter lim="800000"/>
            <a:headEnd/>
            <a:tailEnd/>
          </a:ln>
        </p:spPr>
      </p:pic>
      <p:sp>
        <p:nvSpPr>
          <p:cNvPr id="4" name="TextBox 3"/>
          <p:cNvSpPr txBox="1"/>
          <p:nvPr/>
        </p:nvSpPr>
        <p:spPr>
          <a:xfrm>
            <a:off x="2339752" y="5301208"/>
            <a:ext cx="5760640" cy="707886"/>
          </a:xfrm>
          <a:prstGeom prst="rect">
            <a:avLst/>
          </a:prstGeom>
          <a:noFill/>
        </p:spPr>
        <p:txBody>
          <a:bodyPr wrap="square" rtlCol="0">
            <a:spAutoFit/>
          </a:bodyPr>
          <a:lstStyle/>
          <a:p>
            <a:r>
              <a:rPr lang="zh-CN" altLang="en-US" sz="4000" b="1" dirty="0" smtClean="0">
                <a:solidFill>
                  <a:srgbClr val="006600"/>
                </a:solidFill>
                <a:latin typeface="华文新魏" pitchFamily="2" charset="-122"/>
                <a:ea typeface="华文新魏" pitchFamily="2" charset="-122"/>
              </a:rPr>
              <a:t>百年传世特效解毒药</a:t>
            </a:r>
            <a:endParaRPr lang="zh-CN" altLang="en-US" sz="4000" b="1" dirty="0">
              <a:solidFill>
                <a:srgbClr val="006600"/>
              </a:solidFill>
              <a:latin typeface="华文新魏" pitchFamily="2" charset="-122"/>
              <a:ea typeface="华文新魏" pitchFamily="2" charset="-122"/>
            </a:endParaRPr>
          </a:p>
        </p:txBody>
      </p:sp>
    </p:spTree>
    <p:extLst>
      <p:ext uri="{BB962C8B-B14F-4D97-AF65-F5344CB8AC3E}">
        <p14:creationId xmlns:p14="http://schemas.microsoft.com/office/powerpoint/2010/main" xmlns="" val="215711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cyh\Desktop\81jArPGDDBL.jpg"/>
          <p:cNvPicPr>
            <a:picLocks noChangeAspect="1" noChangeArrowheads="1"/>
          </p:cNvPicPr>
          <p:nvPr/>
        </p:nvPicPr>
        <p:blipFill>
          <a:blip r:embed="rId2" cstate="print"/>
          <a:srcRect/>
          <a:stretch>
            <a:fillRect/>
          </a:stretch>
        </p:blipFill>
        <p:spPr bwMode="auto">
          <a:xfrm>
            <a:off x="315913" y="1071546"/>
            <a:ext cx="3613150" cy="5072063"/>
          </a:xfrm>
          <a:prstGeom prst="rect">
            <a:avLst/>
          </a:prstGeom>
          <a:noFill/>
          <a:ln w="9525">
            <a:noFill/>
            <a:miter lim="800000"/>
            <a:headEnd/>
            <a:tailEnd/>
          </a:ln>
        </p:spPr>
      </p:pic>
      <p:pic>
        <p:nvPicPr>
          <p:cNvPr id="17411" name="Picture 2"/>
          <p:cNvPicPr>
            <a:picLocks noChangeAspect="1" noChangeArrowheads="1"/>
          </p:cNvPicPr>
          <p:nvPr/>
        </p:nvPicPr>
        <p:blipFill>
          <a:blip r:embed="rId3" cstate="print"/>
          <a:srcRect/>
          <a:stretch>
            <a:fillRect/>
          </a:stretch>
        </p:blipFill>
        <p:spPr bwMode="auto">
          <a:xfrm>
            <a:off x="4057650" y="1428736"/>
            <a:ext cx="4800600" cy="4410075"/>
          </a:xfrm>
          <a:prstGeom prst="rect">
            <a:avLst/>
          </a:prstGeom>
          <a:noFill/>
          <a:ln w="9525">
            <a:noFill/>
            <a:miter lim="800000"/>
            <a:headEnd/>
            <a:tailEnd/>
          </a:ln>
        </p:spPr>
      </p:pic>
      <p:sp>
        <p:nvSpPr>
          <p:cNvPr id="17412" name="TextBox 3"/>
          <p:cNvSpPr txBox="1">
            <a:spLocks noChangeArrowheads="1"/>
          </p:cNvSpPr>
          <p:nvPr/>
        </p:nvSpPr>
        <p:spPr bwMode="auto">
          <a:xfrm>
            <a:off x="1071538" y="142875"/>
            <a:ext cx="8215312" cy="923925"/>
          </a:xfrm>
          <a:prstGeom prst="rect">
            <a:avLst/>
          </a:prstGeom>
          <a:noFill/>
          <a:ln w="9525">
            <a:noFill/>
            <a:miter lim="800000"/>
            <a:headEnd/>
            <a:tailEnd/>
          </a:ln>
        </p:spPr>
        <p:txBody>
          <a:bodyPr>
            <a:spAutoFit/>
          </a:bodyPr>
          <a:lstStyle/>
          <a:p>
            <a:pPr>
              <a:lnSpc>
                <a:spcPct val="150000"/>
              </a:lnSpc>
            </a:pPr>
            <a:r>
              <a:rPr lang="en-US" altLang="zh-CN" sz="2400" b="1" dirty="0">
                <a:solidFill>
                  <a:srgbClr val="006600"/>
                </a:solidFill>
                <a:latin typeface="黑体" pitchFamily="49" charset="-122"/>
                <a:ea typeface="黑体" pitchFamily="49" charset="-122"/>
              </a:rPr>
              <a:t>2015</a:t>
            </a:r>
            <a:r>
              <a:rPr lang="zh-CN" altLang="en-US" sz="2400" b="1" dirty="0">
                <a:solidFill>
                  <a:srgbClr val="006600"/>
                </a:solidFill>
                <a:latin typeface="黑体" pitchFamily="49" charset="-122"/>
                <a:ea typeface="黑体" pitchFamily="49" charset="-122"/>
              </a:rPr>
              <a:t>被列入</a:t>
            </a:r>
            <a:r>
              <a:rPr lang="en-US" altLang="zh-CN" sz="2400" b="1" dirty="0">
                <a:solidFill>
                  <a:srgbClr val="006600"/>
                </a:solidFill>
                <a:latin typeface="黑体" pitchFamily="49" charset="-122"/>
                <a:ea typeface="黑体" pitchFamily="49" charset="-122"/>
              </a:rPr>
              <a:t>《</a:t>
            </a:r>
            <a:r>
              <a:rPr lang="zh-CN" altLang="en-US" sz="2400" b="1" dirty="0">
                <a:solidFill>
                  <a:srgbClr val="006600"/>
                </a:solidFill>
                <a:latin typeface="黑体" pitchFamily="49" charset="-122"/>
                <a:ea typeface="黑体" pitchFamily="49" charset="-122"/>
              </a:rPr>
              <a:t>中医临床诊疗指南释义</a:t>
            </a:r>
            <a:r>
              <a:rPr lang="en-US" altLang="zh-CN" sz="2400" b="1" dirty="0">
                <a:solidFill>
                  <a:srgbClr val="006600"/>
                </a:solidFill>
                <a:latin typeface="黑体" pitchFamily="49" charset="-122"/>
                <a:ea typeface="黑体" pitchFamily="49" charset="-122"/>
              </a:rPr>
              <a:t>》</a:t>
            </a:r>
            <a:r>
              <a:rPr lang="zh-CN" altLang="en-US" sz="2400" b="1" dirty="0">
                <a:solidFill>
                  <a:srgbClr val="006600"/>
                </a:solidFill>
                <a:latin typeface="黑体" pitchFamily="49" charset="-122"/>
                <a:ea typeface="黑体" pitchFamily="49" charset="-122"/>
              </a:rPr>
              <a:t>儿科疾病分册</a:t>
            </a:r>
            <a:endParaRPr lang="en-US" altLang="zh-CN" sz="2400" b="1" dirty="0">
              <a:solidFill>
                <a:srgbClr val="006600"/>
              </a:solidFill>
              <a:latin typeface="黑体" pitchFamily="49" charset="-122"/>
              <a:ea typeface="黑体" pitchFamily="49" charset="-122"/>
            </a:endParaRPr>
          </a:p>
          <a:p>
            <a:endParaRPr lang="zh-CN" altLang="en-US" dirty="0"/>
          </a:p>
        </p:txBody>
      </p:sp>
      <p:pic>
        <p:nvPicPr>
          <p:cNvPr id="6"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标题 50"/>
          <p:cNvSpPr>
            <a:spLocks noGrp="1"/>
          </p:cNvSpPr>
          <p:nvPr>
            <p:ph type="title" idx="4294967295"/>
          </p:nvPr>
        </p:nvSpPr>
        <p:spPr>
          <a:xfrm>
            <a:off x="397310" y="161606"/>
            <a:ext cx="8353424" cy="720724"/>
          </a:xfrm>
          <a:prstGeom prst="rect">
            <a:avLst/>
          </a:prstGeom>
        </p:spPr>
        <p:txBody>
          <a:bodyPr/>
          <a:lstStyle/>
          <a:p>
            <a:pPr algn="ctr"/>
            <a:r>
              <a:rPr lang="zh-CN" altLang="en-US" sz="4400" b="1" dirty="0" smtClean="0">
                <a:solidFill>
                  <a:srgbClr val="006600"/>
                </a:solidFill>
                <a:latin typeface="华文新魏" pitchFamily="2" charset="-122"/>
                <a:ea typeface="华文新魏" pitchFamily="2" charset="-122"/>
              </a:rPr>
              <a:t>药理作用</a:t>
            </a:r>
            <a:endParaRPr lang="zh-CN" altLang="en-US" sz="4400" b="1" dirty="0">
              <a:solidFill>
                <a:srgbClr val="006600"/>
              </a:solidFill>
              <a:latin typeface="华文新魏" pitchFamily="2" charset="-122"/>
              <a:ea typeface="华文新魏" pitchFamily="2" charset="-122"/>
            </a:endParaRPr>
          </a:p>
        </p:txBody>
      </p:sp>
      <p:sp>
        <p:nvSpPr>
          <p:cNvPr id="52" name="Text Box 5"/>
          <p:cNvSpPr txBox="1">
            <a:spLocks noChangeArrowheads="1"/>
          </p:cNvSpPr>
          <p:nvPr/>
        </p:nvSpPr>
        <p:spPr bwMode="auto">
          <a:xfrm>
            <a:off x="2529298" y="1407935"/>
            <a:ext cx="3527425" cy="366713"/>
          </a:xfrm>
          <a:prstGeom prst="rect">
            <a:avLst/>
          </a:prstGeom>
          <a:noFill/>
          <a:ln w="9525">
            <a:noFill/>
            <a:miter lim="800000"/>
            <a:headEnd/>
            <a:tailEnd/>
          </a:ln>
        </p:spPr>
        <p:txBody>
          <a:bodyPr>
            <a:spAutoFit/>
          </a:bodyPr>
          <a:lstStyle/>
          <a:p>
            <a:pPr>
              <a:spcBef>
                <a:spcPct val="50000"/>
              </a:spcBef>
            </a:pPr>
            <a:r>
              <a:rPr lang="zh-CN" altLang="en-US"/>
              <a:t>    </a:t>
            </a:r>
          </a:p>
        </p:txBody>
      </p:sp>
      <p:sp>
        <p:nvSpPr>
          <p:cNvPr id="53" name="Rectangle 6"/>
          <p:cNvSpPr>
            <a:spLocks noChangeArrowheads="1"/>
          </p:cNvSpPr>
          <p:nvPr/>
        </p:nvSpPr>
        <p:spPr bwMode="auto">
          <a:xfrm>
            <a:off x="944973" y="976135"/>
            <a:ext cx="3671887" cy="504825"/>
          </a:xfrm>
          <a:prstGeom prst="rect">
            <a:avLst/>
          </a:prstGeom>
          <a:gradFill rotWithShape="1">
            <a:gsLst>
              <a:gs pos="0">
                <a:srgbClr val="FF0000">
                  <a:alpha val="71001"/>
                </a:srgbClr>
              </a:gs>
              <a:gs pos="100000">
                <a:schemeClr val="bg1"/>
              </a:gs>
            </a:gsLst>
            <a:lin ang="0" scaled="1"/>
          </a:gradFill>
          <a:ln w="9525">
            <a:solidFill>
              <a:schemeClr val="bg1"/>
            </a:solidFill>
            <a:miter lim="800000"/>
            <a:headEnd/>
            <a:tailEnd/>
          </a:ln>
        </p:spPr>
        <p:txBody>
          <a:bodyPr wrap="none" anchor="ctr"/>
          <a:lstStyle/>
          <a:p>
            <a:r>
              <a:rPr lang="zh-CN" altLang="en-US" sz="2800" b="1"/>
              <a:t>  </a:t>
            </a:r>
            <a:endParaRPr lang="zh-CN" altLang="en-US" sz="2800" b="1">
              <a:solidFill>
                <a:srgbClr val="0066FF"/>
              </a:solidFill>
            </a:endParaRPr>
          </a:p>
        </p:txBody>
      </p:sp>
      <p:sp>
        <p:nvSpPr>
          <p:cNvPr id="54" name="Rectangle 7"/>
          <p:cNvSpPr>
            <a:spLocks noChangeArrowheads="1"/>
          </p:cNvSpPr>
          <p:nvPr/>
        </p:nvSpPr>
        <p:spPr bwMode="auto">
          <a:xfrm>
            <a:off x="1665698" y="1768298"/>
            <a:ext cx="3805237" cy="504825"/>
          </a:xfrm>
          <a:prstGeom prst="rect">
            <a:avLst/>
          </a:prstGeom>
          <a:gradFill rotWithShape="1">
            <a:gsLst>
              <a:gs pos="0">
                <a:srgbClr val="FF9900"/>
              </a:gs>
              <a:gs pos="100000">
                <a:schemeClr val="bg1"/>
              </a:gs>
            </a:gsLst>
            <a:lin ang="0" scaled="1"/>
          </a:gradFill>
          <a:ln w="9525">
            <a:solidFill>
              <a:schemeClr val="bg1"/>
            </a:solidFill>
            <a:miter lim="800000"/>
            <a:headEnd/>
            <a:tailEnd/>
          </a:ln>
        </p:spPr>
        <p:txBody>
          <a:bodyPr wrap="none" anchor="ctr"/>
          <a:lstStyle/>
          <a:p>
            <a:endParaRPr lang="zh-CN" altLang="en-US" sz="2800" b="1">
              <a:solidFill>
                <a:srgbClr val="0066FF"/>
              </a:solidFill>
            </a:endParaRPr>
          </a:p>
        </p:txBody>
      </p:sp>
      <p:sp>
        <p:nvSpPr>
          <p:cNvPr id="55" name="Rectangle 8"/>
          <p:cNvSpPr>
            <a:spLocks noChangeArrowheads="1"/>
          </p:cNvSpPr>
          <p:nvPr/>
        </p:nvSpPr>
        <p:spPr bwMode="auto">
          <a:xfrm>
            <a:off x="2370548" y="2558873"/>
            <a:ext cx="3671887" cy="504825"/>
          </a:xfrm>
          <a:prstGeom prst="rect">
            <a:avLst/>
          </a:prstGeom>
          <a:gradFill rotWithShape="1">
            <a:gsLst>
              <a:gs pos="0">
                <a:srgbClr val="FFFF00"/>
              </a:gs>
              <a:gs pos="100000">
                <a:schemeClr val="bg1"/>
              </a:gs>
            </a:gsLst>
            <a:lin ang="0" scaled="1"/>
          </a:gradFill>
          <a:ln w="9525">
            <a:solidFill>
              <a:schemeClr val="bg1"/>
            </a:solidFill>
            <a:miter lim="800000"/>
            <a:headEnd/>
            <a:tailEnd/>
          </a:ln>
        </p:spPr>
        <p:txBody>
          <a:bodyPr wrap="none" anchor="ctr"/>
          <a:lstStyle/>
          <a:p>
            <a:r>
              <a:rPr lang="zh-CN" altLang="en-US" sz="2800" b="1">
                <a:solidFill>
                  <a:srgbClr val="0066FF"/>
                </a:solidFill>
              </a:rPr>
              <a:t>  </a:t>
            </a:r>
          </a:p>
        </p:txBody>
      </p:sp>
      <p:sp>
        <p:nvSpPr>
          <p:cNvPr id="56" name="Rectangle 9"/>
          <p:cNvSpPr>
            <a:spLocks noChangeArrowheads="1"/>
          </p:cNvSpPr>
          <p:nvPr/>
        </p:nvSpPr>
        <p:spPr bwMode="auto">
          <a:xfrm>
            <a:off x="3015073" y="3351035"/>
            <a:ext cx="3671887" cy="504825"/>
          </a:xfrm>
          <a:prstGeom prst="rect">
            <a:avLst/>
          </a:prstGeom>
          <a:gradFill rotWithShape="1">
            <a:gsLst>
              <a:gs pos="0">
                <a:schemeClr val="accent1"/>
              </a:gs>
              <a:gs pos="100000">
                <a:schemeClr val="bg1"/>
              </a:gs>
            </a:gsLst>
            <a:lin ang="0" scaled="1"/>
          </a:gradFill>
          <a:ln w="9525">
            <a:solidFill>
              <a:schemeClr val="bg1"/>
            </a:solidFill>
            <a:miter lim="800000"/>
            <a:headEnd/>
            <a:tailEnd/>
          </a:ln>
        </p:spPr>
        <p:txBody>
          <a:bodyPr wrap="none" anchor="ctr"/>
          <a:lstStyle/>
          <a:p>
            <a:r>
              <a:rPr lang="zh-CN" altLang="en-US" sz="2800" b="1"/>
              <a:t>  </a:t>
            </a:r>
            <a:endParaRPr lang="zh-CN" altLang="en-US" sz="2800" b="1">
              <a:solidFill>
                <a:srgbClr val="0066FF"/>
              </a:solidFill>
            </a:endParaRPr>
          </a:p>
        </p:txBody>
      </p:sp>
      <p:sp>
        <p:nvSpPr>
          <p:cNvPr id="57" name="Rectangle 10"/>
          <p:cNvSpPr>
            <a:spLocks noChangeArrowheads="1"/>
          </p:cNvSpPr>
          <p:nvPr/>
        </p:nvSpPr>
        <p:spPr bwMode="auto">
          <a:xfrm>
            <a:off x="3616735" y="4165399"/>
            <a:ext cx="3678238" cy="504825"/>
          </a:xfrm>
          <a:prstGeom prst="rect">
            <a:avLst/>
          </a:prstGeom>
          <a:gradFill rotWithShape="1">
            <a:gsLst>
              <a:gs pos="0">
                <a:srgbClr val="008000"/>
              </a:gs>
              <a:gs pos="100000">
                <a:schemeClr val="bg1"/>
              </a:gs>
            </a:gsLst>
            <a:lin ang="0" scaled="1"/>
          </a:gradFill>
          <a:ln w="9525">
            <a:solidFill>
              <a:schemeClr val="bg1"/>
            </a:solidFill>
            <a:miter lim="800000"/>
            <a:headEnd/>
            <a:tailEnd/>
          </a:ln>
        </p:spPr>
        <p:txBody>
          <a:bodyPr wrap="none" anchor="ctr"/>
          <a:lstStyle/>
          <a:p>
            <a:endParaRPr lang="zh-CN" altLang="en-US" sz="2800" b="1">
              <a:solidFill>
                <a:srgbClr val="0066FF"/>
              </a:solidFill>
            </a:endParaRPr>
          </a:p>
        </p:txBody>
      </p:sp>
      <p:sp>
        <p:nvSpPr>
          <p:cNvPr id="58" name="Text Box 12"/>
          <p:cNvSpPr txBox="1">
            <a:spLocks noChangeArrowheads="1"/>
          </p:cNvSpPr>
          <p:nvPr/>
        </p:nvSpPr>
        <p:spPr bwMode="auto">
          <a:xfrm>
            <a:off x="8348" y="2273123"/>
            <a:ext cx="1225550" cy="366712"/>
          </a:xfrm>
          <a:prstGeom prst="rect">
            <a:avLst/>
          </a:prstGeom>
          <a:noFill/>
          <a:ln w="9525">
            <a:noFill/>
            <a:miter lim="800000"/>
            <a:headEnd/>
            <a:tailEnd/>
          </a:ln>
        </p:spPr>
        <p:txBody>
          <a:bodyPr>
            <a:spAutoFit/>
          </a:bodyPr>
          <a:lstStyle/>
          <a:p>
            <a:pPr>
              <a:spcBef>
                <a:spcPct val="50000"/>
              </a:spcBef>
              <a:buFontTx/>
              <a:buBlip>
                <a:blip r:embed="rId2"/>
              </a:buBlip>
            </a:pPr>
            <a:endParaRPr lang="zh-CN" altLang="en-US"/>
          </a:p>
        </p:txBody>
      </p:sp>
      <p:sp>
        <p:nvSpPr>
          <p:cNvPr id="59" name="Text Box 13"/>
          <p:cNvSpPr txBox="1">
            <a:spLocks noChangeArrowheads="1"/>
          </p:cNvSpPr>
          <p:nvPr/>
        </p:nvSpPr>
        <p:spPr bwMode="auto">
          <a:xfrm>
            <a:off x="368710" y="976135"/>
            <a:ext cx="2673350" cy="519113"/>
          </a:xfrm>
          <a:prstGeom prst="rect">
            <a:avLst/>
          </a:prstGeom>
          <a:noFill/>
          <a:ln w="9525">
            <a:noFill/>
            <a:miter lim="800000"/>
            <a:headEnd/>
            <a:tailEnd/>
          </a:ln>
        </p:spPr>
        <p:txBody>
          <a:bodyPr>
            <a:spAutoFit/>
          </a:bodyPr>
          <a:lstStyle/>
          <a:p>
            <a:pPr>
              <a:spcBef>
                <a:spcPct val="50000"/>
              </a:spcBef>
              <a:buFontTx/>
              <a:buBlip>
                <a:blip r:embed="rId2"/>
              </a:buBlip>
              <a:defRPr/>
            </a:pPr>
            <a:r>
              <a:rPr lang="zh-CN" altLang="en-US" sz="2800" b="1" dirty="0">
                <a:solidFill>
                  <a:srgbClr val="0066FF"/>
                </a:solidFill>
              </a:rPr>
              <a:t>  </a:t>
            </a:r>
            <a:r>
              <a:rPr lang="zh-CN" altLang="en-US" b="1" dirty="0">
                <a:solidFill>
                  <a:srgbClr val="0066FF"/>
                </a:solidFill>
              </a:rPr>
              <a:t>     </a:t>
            </a:r>
            <a:r>
              <a:rPr lang="zh-CN" altLang="en-US" sz="2800" b="1" dirty="0">
                <a:latin typeface="宋体" pitchFamily="2" charset="-122"/>
                <a:ea typeface="宋体" pitchFamily="2" charset="-122"/>
              </a:rPr>
              <a:t>抗蛇毒</a:t>
            </a:r>
            <a:endParaRPr lang="en-US" altLang="zh-CN" sz="2800" b="1" dirty="0">
              <a:latin typeface="宋体" pitchFamily="2" charset="-122"/>
              <a:ea typeface="宋体" pitchFamily="2" charset="-122"/>
            </a:endParaRPr>
          </a:p>
        </p:txBody>
      </p:sp>
      <p:sp>
        <p:nvSpPr>
          <p:cNvPr id="60" name="Text Box 14"/>
          <p:cNvSpPr txBox="1">
            <a:spLocks noChangeArrowheads="1"/>
          </p:cNvSpPr>
          <p:nvPr/>
        </p:nvSpPr>
        <p:spPr bwMode="auto">
          <a:xfrm>
            <a:off x="1017998" y="1484135"/>
            <a:ext cx="4524375" cy="800219"/>
          </a:xfrm>
          <a:prstGeom prst="rect">
            <a:avLst/>
          </a:prstGeom>
          <a:noFill/>
          <a:ln w="9525">
            <a:noFill/>
            <a:miter lim="800000"/>
            <a:headEnd/>
            <a:tailEnd/>
          </a:ln>
        </p:spPr>
        <p:txBody>
          <a:bodyPr>
            <a:spAutoFit/>
          </a:bodyPr>
          <a:lstStyle/>
          <a:p>
            <a:pPr>
              <a:defRPr/>
            </a:pPr>
            <a:endParaRPr lang="zh-CN" altLang="en-US" b="1" dirty="0">
              <a:solidFill>
                <a:srgbClr val="0066FF"/>
              </a:solidFill>
            </a:endParaRPr>
          </a:p>
          <a:p>
            <a:pPr>
              <a:buFontTx/>
              <a:buBlip>
                <a:blip r:embed="rId2"/>
              </a:buBlip>
              <a:defRPr/>
            </a:pPr>
            <a:r>
              <a:rPr lang="zh-CN" altLang="en-US" sz="2800" b="1" dirty="0">
                <a:solidFill>
                  <a:schemeClr val="bg1"/>
                </a:solidFill>
              </a:rPr>
              <a:t>      </a:t>
            </a:r>
            <a:r>
              <a:rPr lang="zh-CN" altLang="en-US" sz="2800" b="1" dirty="0" smtClean="0">
                <a:latin typeface="宋体" pitchFamily="2" charset="-122"/>
                <a:ea typeface="宋体" pitchFamily="2" charset="-122"/>
              </a:rPr>
              <a:t>抗病毒</a:t>
            </a:r>
            <a:endParaRPr lang="en-US" altLang="zh-CN" sz="2800" b="1" dirty="0">
              <a:solidFill>
                <a:srgbClr val="0066FF"/>
              </a:solidFill>
            </a:endParaRPr>
          </a:p>
        </p:txBody>
      </p:sp>
      <p:sp>
        <p:nvSpPr>
          <p:cNvPr id="61" name="Text Box 15"/>
          <p:cNvSpPr txBox="1">
            <a:spLocks noChangeArrowheads="1"/>
          </p:cNvSpPr>
          <p:nvPr/>
        </p:nvSpPr>
        <p:spPr bwMode="auto">
          <a:xfrm>
            <a:off x="1547664" y="2271535"/>
            <a:ext cx="5572125" cy="1231106"/>
          </a:xfrm>
          <a:prstGeom prst="rect">
            <a:avLst/>
          </a:prstGeom>
          <a:noFill/>
          <a:ln w="9525">
            <a:noFill/>
            <a:miter lim="800000"/>
            <a:headEnd/>
            <a:tailEnd/>
          </a:ln>
        </p:spPr>
        <p:txBody>
          <a:bodyPr wrap="square">
            <a:spAutoFit/>
          </a:bodyPr>
          <a:lstStyle/>
          <a:p>
            <a:pPr>
              <a:defRPr/>
            </a:pPr>
            <a:endParaRPr lang="zh-CN" altLang="en-US" b="1" dirty="0">
              <a:solidFill>
                <a:srgbClr val="0066FF"/>
              </a:solidFill>
            </a:endParaRPr>
          </a:p>
          <a:p>
            <a:pPr>
              <a:buFontTx/>
              <a:buBlip>
                <a:blip r:embed="rId2"/>
              </a:buBlip>
              <a:defRPr/>
            </a:pPr>
            <a:r>
              <a:rPr lang="zh-CN" altLang="en-US" sz="2800" b="1" dirty="0" smtClean="0">
                <a:latin typeface="宋体" pitchFamily="2" charset="-122"/>
                <a:ea typeface="宋体" pitchFamily="2" charset="-122"/>
              </a:rPr>
              <a:t>   保护肝细胞</a:t>
            </a:r>
            <a:endParaRPr lang="zh-CN" altLang="en-US" sz="2800" b="1" dirty="0">
              <a:latin typeface="宋体" pitchFamily="2" charset="-122"/>
              <a:ea typeface="宋体" pitchFamily="2" charset="-122"/>
            </a:endParaRPr>
          </a:p>
          <a:p>
            <a:pPr>
              <a:defRPr/>
            </a:pPr>
            <a:endParaRPr lang="en-US" altLang="zh-CN" sz="2800" b="1" dirty="0">
              <a:solidFill>
                <a:srgbClr val="0066FF"/>
              </a:solidFill>
            </a:endParaRPr>
          </a:p>
        </p:txBody>
      </p:sp>
      <p:sp>
        <p:nvSpPr>
          <p:cNvPr id="62" name="Text Box 16"/>
          <p:cNvSpPr txBox="1">
            <a:spLocks noChangeArrowheads="1"/>
          </p:cNvSpPr>
          <p:nvPr/>
        </p:nvSpPr>
        <p:spPr bwMode="auto">
          <a:xfrm>
            <a:off x="2477515" y="3101738"/>
            <a:ext cx="4795838" cy="800219"/>
          </a:xfrm>
          <a:prstGeom prst="rect">
            <a:avLst/>
          </a:prstGeom>
          <a:noFill/>
          <a:ln w="9525">
            <a:noFill/>
            <a:miter lim="800000"/>
            <a:headEnd/>
            <a:tailEnd/>
          </a:ln>
        </p:spPr>
        <p:txBody>
          <a:bodyPr>
            <a:spAutoFit/>
          </a:bodyPr>
          <a:lstStyle/>
          <a:p>
            <a:pPr>
              <a:defRPr/>
            </a:pPr>
            <a:endParaRPr lang="zh-CN" altLang="en-US" b="1" dirty="0">
              <a:solidFill>
                <a:srgbClr val="0066FF"/>
              </a:solidFill>
            </a:endParaRPr>
          </a:p>
          <a:p>
            <a:pPr>
              <a:buFontTx/>
              <a:buBlip>
                <a:blip r:embed="rId3"/>
              </a:buBlip>
              <a:defRPr/>
            </a:pPr>
            <a:r>
              <a:rPr lang="zh-CN" altLang="en-US" sz="2800" b="1" dirty="0">
                <a:solidFill>
                  <a:srgbClr val="0066FF"/>
                </a:solidFill>
              </a:rPr>
              <a:t>    </a:t>
            </a:r>
            <a:r>
              <a:rPr lang="zh-CN" altLang="en-US" sz="2800" b="1" dirty="0" smtClean="0">
                <a:solidFill>
                  <a:srgbClr val="0066FF"/>
                </a:solidFill>
              </a:rPr>
              <a:t> 抗纤维化</a:t>
            </a:r>
            <a:endParaRPr lang="en-US" altLang="zh-CN" sz="2800" b="1" dirty="0">
              <a:solidFill>
                <a:srgbClr val="0066FF"/>
              </a:solidFill>
            </a:endParaRPr>
          </a:p>
        </p:txBody>
      </p:sp>
      <p:sp>
        <p:nvSpPr>
          <p:cNvPr id="63" name="Text Box 17"/>
          <p:cNvSpPr txBox="1">
            <a:spLocks noChangeArrowheads="1"/>
          </p:cNvSpPr>
          <p:nvPr/>
        </p:nvSpPr>
        <p:spPr bwMode="auto">
          <a:xfrm>
            <a:off x="2969035" y="3860623"/>
            <a:ext cx="4683125" cy="800100"/>
          </a:xfrm>
          <a:prstGeom prst="rect">
            <a:avLst/>
          </a:prstGeom>
          <a:noFill/>
          <a:ln w="9525">
            <a:noFill/>
            <a:miter lim="800000"/>
            <a:headEnd/>
            <a:tailEnd/>
          </a:ln>
        </p:spPr>
        <p:txBody>
          <a:bodyPr>
            <a:spAutoFit/>
          </a:bodyPr>
          <a:lstStyle/>
          <a:p>
            <a:endParaRPr lang="zh-CN" altLang="en-US" b="1">
              <a:solidFill>
                <a:srgbClr val="0066FF"/>
              </a:solidFill>
            </a:endParaRPr>
          </a:p>
          <a:p>
            <a:r>
              <a:rPr lang="zh-CN" altLang="en-US" sz="2800" b="1">
                <a:latin typeface="宋体" pitchFamily="2" charset="-122"/>
                <a:ea typeface="宋体" pitchFamily="2" charset="-122"/>
              </a:rPr>
              <a:t>     </a:t>
            </a:r>
            <a:endParaRPr lang="en-US" altLang="zh-CN" sz="2800" b="1">
              <a:latin typeface="宋体" pitchFamily="2" charset="-122"/>
              <a:ea typeface="宋体" pitchFamily="2" charset="-122"/>
            </a:endParaRPr>
          </a:p>
        </p:txBody>
      </p:sp>
      <p:sp>
        <p:nvSpPr>
          <p:cNvPr id="64" name="Rectangle 10"/>
          <p:cNvSpPr>
            <a:spLocks noChangeArrowheads="1"/>
          </p:cNvSpPr>
          <p:nvPr/>
        </p:nvSpPr>
        <p:spPr bwMode="auto">
          <a:xfrm>
            <a:off x="4156485" y="4935345"/>
            <a:ext cx="4138613" cy="504825"/>
          </a:xfrm>
          <a:prstGeom prst="rect">
            <a:avLst/>
          </a:prstGeom>
          <a:gradFill rotWithShape="1">
            <a:gsLst>
              <a:gs pos="0">
                <a:srgbClr val="7030A0"/>
              </a:gs>
              <a:gs pos="100000">
                <a:schemeClr val="bg1"/>
              </a:gs>
            </a:gsLst>
            <a:lin ang="0" scaled="1"/>
          </a:gradFill>
          <a:ln w="9525">
            <a:solidFill>
              <a:schemeClr val="bg1"/>
            </a:solidFill>
            <a:miter lim="800000"/>
            <a:headEnd/>
            <a:tailEnd/>
          </a:ln>
        </p:spPr>
        <p:txBody>
          <a:bodyPr wrap="none" anchor="ctr"/>
          <a:lstStyle/>
          <a:p>
            <a:endParaRPr lang="zh-CN" altLang="en-US" sz="2800" b="1">
              <a:solidFill>
                <a:srgbClr val="0066FF"/>
              </a:solidFill>
            </a:endParaRPr>
          </a:p>
        </p:txBody>
      </p:sp>
      <p:sp>
        <p:nvSpPr>
          <p:cNvPr id="65" name="Text Box 17"/>
          <p:cNvSpPr txBox="1">
            <a:spLocks noChangeArrowheads="1"/>
          </p:cNvSpPr>
          <p:nvPr/>
        </p:nvSpPr>
        <p:spPr bwMode="auto">
          <a:xfrm>
            <a:off x="3651660" y="4652770"/>
            <a:ext cx="5715000" cy="1231900"/>
          </a:xfrm>
          <a:prstGeom prst="rect">
            <a:avLst/>
          </a:prstGeom>
          <a:noFill/>
          <a:ln w="9525">
            <a:noFill/>
            <a:miter lim="800000"/>
            <a:headEnd/>
            <a:tailEnd/>
          </a:ln>
        </p:spPr>
        <p:txBody>
          <a:bodyPr>
            <a:spAutoFit/>
          </a:bodyPr>
          <a:lstStyle/>
          <a:p>
            <a:pPr>
              <a:defRPr/>
            </a:pPr>
            <a:endParaRPr lang="zh-CN" altLang="en-US" b="1" dirty="0">
              <a:solidFill>
                <a:srgbClr val="0066FF"/>
              </a:solidFill>
            </a:endParaRPr>
          </a:p>
          <a:p>
            <a:pPr>
              <a:buFontTx/>
              <a:buBlip>
                <a:blip r:embed="rId3"/>
              </a:buBlip>
              <a:defRPr/>
            </a:pPr>
            <a:r>
              <a:rPr lang="zh-CN" altLang="en-US" sz="2800" b="1" dirty="0" smtClean="0">
                <a:latin typeface="宋体" pitchFamily="2" charset="-122"/>
                <a:ea typeface="宋体" pitchFamily="2" charset="-122"/>
              </a:rPr>
              <a:t>  镇痛 </a:t>
            </a:r>
            <a:r>
              <a:rPr lang="zh-CN" altLang="en-US" sz="2800" b="1" dirty="0">
                <a:latin typeface="宋体" pitchFamily="2" charset="-122"/>
                <a:ea typeface="宋体" pitchFamily="2" charset="-122"/>
              </a:rPr>
              <a:t>镇静</a:t>
            </a:r>
          </a:p>
          <a:p>
            <a:pPr>
              <a:defRPr/>
            </a:pPr>
            <a:endParaRPr lang="en-US" altLang="zh-CN" sz="2800" b="1" dirty="0">
              <a:solidFill>
                <a:srgbClr val="0066FF"/>
              </a:solidFill>
            </a:endParaRPr>
          </a:p>
        </p:txBody>
      </p:sp>
      <p:sp>
        <p:nvSpPr>
          <p:cNvPr id="66" name="Text Box 16"/>
          <p:cNvSpPr txBox="1">
            <a:spLocks noChangeArrowheads="1"/>
          </p:cNvSpPr>
          <p:nvPr/>
        </p:nvSpPr>
        <p:spPr bwMode="auto">
          <a:xfrm>
            <a:off x="2999198" y="3851083"/>
            <a:ext cx="4795837" cy="800219"/>
          </a:xfrm>
          <a:prstGeom prst="rect">
            <a:avLst/>
          </a:prstGeom>
          <a:noFill/>
          <a:ln w="9525">
            <a:noFill/>
            <a:miter lim="800000"/>
            <a:headEnd/>
            <a:tailEnd/>
          </a:ln>
        </p:spPr>
        <p:txBody>
          <a:bodyPr>
            <a:spAutoFit/>
          </a:bodyPr>
          <a:lstStyle/>
          <a:p>
            <a:pPr>
              <a:defRPr/>
            </a:pPr>
            <a:endParaRPr lang="zh-CN" altLang="en-US" b="1" dirty="0">
              <a:solidFill>
                <a:srgbClr val="0066FF"/>
              </a:solidFill>
            </a:endParaRPr>
          </a:p>
          <a:p>
            <a:pPr>
              <a:buFontTx/>
              <a:buBlip>
                <a:blip r:embed="rId3"/>
              </a:buBlip>
              <a:defRPr/>
            </a:pPr>
            <a:r>
              <a:rPr lang="zh-CN" altLang="en-US" sz="2800" b="1" dirty="0">
                <a:latin typeface="宋体" pitchFamily="2" charset="-122"/>
                <a:ea typeface="宋体" pitchFamily="2" charset="-122"/>
              </a:rPr>
              <a:t>   </a:t>
            </a:r>
            <a:r>
              <a:rPr lang="zh-CN" altLang="en-US" sz="2800" b="1" dirty="0" smtClean="0">
                <a:latin typeface="宋体" pitchFamily="2" charset="-122"/>
                <a:ea typeface="宋体" pitchFamily="2" charset="-122"/>
              </a:rPr>
              <a:t>抗肿瘤</a:t>
            </a:r>
            <a:endParaRPr lang="en-US" altLang="zh-CN" sz="2800" b="1" dirty="0">
              <a:solidFill>
                <a:srgbClr val="0066FF"/>
              </a:solidFill>
            </a:endParaRPr>
          </a:p>
        </p:txBody>
      </p:sp>
      <p:pic>
        <p:nvPicPr>
          <p:cNvPr id="21"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767794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928688" y="3489339"/>
            <a:ext cx="7429500" cy="1939925"/>
          </a:xfrm>
          <a:prstGeom prst="rect">
            <a:avLst/>
          </a:prstGeom>
          <a:noFill/>
          <a:ln w="9525">
            <a:noFill/>
            <a:miter lim="800000"/>
            <a:headEnd/>
            <a:tailEnd/>
          </a:ln>
        </p:spPr>
        <p:txBody>
          <a:bodyPr>
            <a:spAutoFit/>
          </a:bodyPr>
          <a:lstStyle/>
          <a:p>
            <a:pPr eaLnBrk="1" hangingPunct="1"/>
            <a:endParaRPr lang="en-US" altLang="zh-CN" sz="2400">
              <a:ea typeface="宋体" pitchFamily="2" charset="-122"/>
            </a:endParaRPr>
          </a:p>
          <a:p>
            <a:pPr eaLnBrk="1" hangingPunct="1"/>
            <a:r>
              <a:rPr lang="en-US" altLang="zh-CN">
                <a:ea typeface="宋体" pitchFamily="2" charset="-122"/>
              </a:rPr>
              <a:t> </a:t>
            </a:r>
          </a:p>
          <a:p>
            <a:pPr eaLnBrk="1" hangingPunct="1">
              <a:lnSpc>
                <a:spcPct val="150000"/>
              </a:lnSpc>
            </a:pPr>
            <a:r>
              <a:rPr lang="en-US" altLang="zh-CN" sz="2000">
                <a:ea typeface="宋体" pitchFamily="2" charset="-122"/>
              </a:rPr>
              <a:t>        </a:t>
            </a:r>
            <a:r>
              <a:rPr lang="zh-CN" altLang="en-US" sz="2000">
                <a:ea typeface="宋体" pitchFamily="2" charset="-122"/>
              </a:rPr>
              <a:t>季德胜蛇药片毒性低于</a:t>
            </a:r>
            <a:r>
              <a:rPr lang="en-US" altLang="zh-CN" sz="2000">
                <a:ea typeface="宋体" pitchFamily="2" charset="-122"/>
              </a:rPr>
              <a:t>ACV</a:t>
            </a:r>
            <a:r>
              <a:rPr lang="zh-CN" altLang="en-US" sz="2000">
                <a:ea typeface="宋体" pitchFamily="2" charset="-122"/>
              </a:rPr>
              <a:t>，抗疱疹病毒的作用与</a:t>
            </a:r>
            <a:r>
              <a:rPr lang="en-US" altLang="zh-CN" sz="2000">
                <a:ea typeface="宋体" pitchFamily="2" charset="-122"/>
              </a:rPr>
              <a:t>ACV</a:t>
            </a:r>
            <a:r>
              <a:rPr lang="zh-CN" altLang="en-US" sz="2000">
                <a:ea typeface="宋体" pitchFamily="2" charset="-122"/>
              </a:rPr>
              <a:t>相当 ，抗水痘带状疱疹病毒的作用显著大于</a:t>
            </a:r>
            <a:r>
              <a:rPr lang="en-US" altLang="zh-CN" sz="2000">
                <a:ea typeface="宋体" pitchFamily="2" charset="-122"/>
              </a:rPr>
              <a:t>ACV</a:t>
            </a:r>
            <a:r>
              <a:rPr lang="zh-CN" altLang="en-US" sz="2000">
                <a:ea typeface="宋体" pitchFamily="2" charset="-122"/>
              </a:rPr>
              <a:t>。</a:t>
            </a:r>
            <a:endParaRPr lang="en-US" altLang="zh-CN" sz="2000">
              <a:ea typeface="宋体" pitchFamily="2" charset="-122"/>
            </a:endParaRPr>
          </a:p>
          <a:p>
            <a:endParaRPr lang="zh-CN" altLang="en-US">
              <a:ea typeface="宋体" pitchFamily="2" charset="-122"/>
            </a:endParaRPr>
          </a:p>
        </p:txBody>
      </p:sp>
      <p:sp>
        <p:nvSpPr>
          <p:cNvPr id="9" name="TextBox 5"/>
          <p:cNvSpPr txBox="1">
            <a:spLocks noChangeArrowheads="1"/>
          </p:cNvSpPr>
          <p:nvPr/>
        </p:nvSpPr>
        <p:spPr bwMode="auto">
          <a:xfrm>
            <a:off x="899592" y="285750"/>
            <a:ext cx="8244408" cy="584775"/>
          </a:xfrm>
          <a:prstGeom prst="rect">
            <a:avLst/>
          </a:prstGeom>
          <a:noFill/>
          <a:ln w="9525">
            <a:noFill/>
            <a:miter lim="800000"/>
            <a:headEnd/>
            <a:tailEnd/>
          </a:ln>
        </p:spPr>
        <p:txBody>
          <a:bodyPr wrap="square">
            <a:spAutoFit/>
          </a:bodyPr>
          <a:lstStyle/>
          <a:p>
            <a:r>
              <a:rPr lang="zh-CN" altLang="en-US" sz="3200" b="1" dirty="0">
                <a:solidFill>
                  <a:schemeClr val="bg1"/>
                </a:solidFill>
                <a:latin typeface="华文新魏" pitchFamily="2" charset="-122"/>
                <a:ea typeface="华文新魏" pitchFamily="2" charset="-122"/>
              </a:rPr>
              <a:t> </a:t>
            </a:r>
            <a:r>
              <a:rPr lang="zh-CN" altLang="en-US" sz="3200" b="1" dirty="0">
                <a:solidFill>
                  <a:srgbClr val="006600"/>
                </a:solidFill>
                <a:latin typeface="华文新魏" pitchFamily="2" charset="-122"/>
                <a:ea typeface="华文新魏" pitchFamily="2" charset="-122"/>
              </a:rPr>
              <a:t>季德胜蛇药片体外抗疱疹病毒的药效学研究</a:t>
            </a:r>
            <a:endParaRPr lang="zh-CN" altLang="en-US" sz="3200" dirty="0">
              <a:solidFill>
                <a:srgbClr val="006600"/>
              </a:solidFill>
              <a:latin typeface="华文新魏" pitchFamily="2" charset="-122"/>
              <a:ea typeface="华文新魏" pitchFamily="2" charset="-122"/>
            </a:endParaRPr>
          </a:p>
        </p:txBody>
      </p:sp>
      <p:sp>
        <p:nvSpPr>
          <p:cNvPr id="10" name="TextBox 6"/>
          <p:cNvSpPr txBox="1">
            <a:spLocks noChangeArrowheads="1"/>
          </p:cNvSpPr>
          <p:nvPr/>
        </p:nvSpPr>
        <p:spPr bwMode="auto">
          <a:xfrm>
            <a:off x="2286001" y="1622439"/>
            <a:ext cx="4734272" cy="369888"/>
          </a:xfrm>
          <a:prstGeom prst="rect">
            <a:avLst/>
          </a:prstGeom>
          <a:noFill/>
          <a:ln w="9525">
            <a:noFill/>
            <a:miter lim="800000"/>
            <a:headEnd/>
            <a:tailEnd/>
          </a:ln>
        </p:spPr>
        <p:txBody>
          <a:bodyPr wrap="square">
            <a:spAutoFit/>
          </a:bodyPr>
          <a:lstStyle/>
          <a:p>
            <a:r>
              <a:rPr lang="zh-CN" altLang="en-US" dirty="0">
                <a:ea typeface="宋体" pitchFamily="2" charset="-122"/>
              </a:rPr>
              <a:t>季德胜蛇药片的细胞毒性和抗病毒指数</a:t>
            </a:r>
          </a:p>
        </p:txBody>
      </p:sp>
      <p:pic>
        <p:nvPicPr>
          <p:cNvPr id="11" name="Picture 2"/>
          <p:cNvPicPr>
            <a:picLocks noChangeAspect="1" noChangeArrowheads="1"/>
          </p:cNvPicPr>
          <p:nvPr/>
        </p:nvPicPr>
        <p:blipFill>
          <a:blip r:embed="rId2" cstate="print"/>
          <a:srcRect/>
          <a:stretch>
            <a:fillRect/>
          </a:stretch>
        </p:blipFill>
        <p:spPr bwMode="auto">
          <a:xfrm>
            <a:off x="1285875" y="1992327"/>
            <a:ext cx="6034088" cy="1830387"/>
          </a:xfrm>
          <a:prstGeom prst="rect">
            <a:avLst/>
          </a:prstGeom>
          <a:noFill/>
          <a:ln w="9525">
            <a:noFill/>
            <a:miter lim="800000"/>
            <a:headEnd/>
            <a:tailEnd/>
          </a:ln>
        </p:spPr>
      </p:pic>
      <p:sp>
        <p:nvSpPr>
          <p:cNvPr id="12" name="矩形 11"/>
          <p:cNvSpPr/>
          <p:nvPr/>
        </p:nvSpPr>
        <p:spPr>
          <a:xfrm>
            <a:off x="5148064" y="1124744"/>
            <a:ext cx="3857652" cy="2769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r"/>
            <a:r>
              <a:rPr lang="zh-CN" altLang="en-US" sz="1200" dirty="0" smtClean="0">
                <a:solidFill>
                  <a:srgbClr val="7030A0"/>
                </a:solidFill>
              </a:rPr>
              <a:t>武汉大学医学院病毒学研究所病毒学国家重点实验室</a:t>
            </a:r>
            <a:endParaRPr lang="zh-CN" altLang="en-US" sz="1200" dirty="0">
              <a:solidFill>
                <a:srgbClr val="7030A0"/>
              </a:solidFill>
            </a:endParaRPr>
          </a:p>
        </p:txBody>
      </p:sp>
      <p:sp>
        <p:nvSpPr>
          <p:cNvPr id="13" name="Rectangle 5"/>
          <p:cNvSpPr>
            <a:spLocks noChangeArrowheads="1"/>
          </p:cNvSpPr>
          <p:nvPr/>
        </p:nvSpPr>
        <p:spPr bwMode="auto">
          <a:xfrm>
            <a:off x="635067" y="5429264"/>
            <a:ext cx="8016741" cy="712222"/>
          </a:xfrm>
          <a:prstGeom prst="rect">
            <a:avLst/>
          </a:prstGeom>
          <a:solidFill>
            <a:schemeClr val="accent4">
              <a:lumMod val="20000"/>
              <a:lumOff val="80000"/>
              <a:alpha val="43000"/>
            </a:schemeClr>
          </a:solidFill>
          <a:ln w="9525" algn="ctr">
            <a:solidFill>
              <a:schemeClr val="bg1"/>
            </a:solidFill>
            <a:miter lim="800000"/>
            <a:headEnd/>
            <a:tailEnd/>
          </a:ln>
        </p:spPr>
        <p:txBody>
          <a:bodyPr wrap="none" anchor="ctr"/>
          <a:lstStyle/>
          <a:p>
            <a:pPr>
              <a:lnSpc>
                <a:spcPct val="150000"/>
              </a:lnSpc>
            </a:pPr>
            <a:r>
              <a:rPr lang="zh-CN" altLang="zh-CN" sz="1400" dirty="0"/>
              <a:t>何</a:t>
            </a:r>
            <a:r>
              <a:rPr lang="zh-CN" altLang="zh-CN" sz="1400" dirty="0" smtClean="0"/>
              <a:t>静</a:t>
            </a:r>
            <a:r>
              <a:rPr lang="en-US" altLang="zh-CN" sz="1400" dirty="0"/>
              <a:t>,</a:t>
            </a:r>
            <a:r>
              <a:rPr lang="zh-CN" altLang="zh-CN" sz="1400" dirty="0" smtClean="0"/>
              <a:t>杨占秋</a:t>
            </a:r>
            <a:r>
              <a:rPr lang="en-US" altLang="zh-CN" sz="1400" dirty="0"/>
              <a:t>,</a:t>
            </a:r>
            <a:r>
              <a:rPr lang="zh-CN" altLang="zh-CN" sz="1400" dirty="0" smtClean="0"/>
              <a:t>等</a:t>
            </a:r>
            <a:r>
              <a:rPr lang="en-US" altLang="zh-CN" sz="1400" dirty="0"/>
              <a:t>.</a:t>
            </a:r>
            <a:r>
              <a:rPr lang="zh-CN" altLang="zh-CN" sz="1400" dirty="0"/>
              <a:t>季德胜蛇药片体外抗疱疹病毒的药效学研究</a:t>
            </a:r>
            <a:r>
              <a:rPr lang="en-US" altLang="zh-CN" sz="1400" dirty="0"/>
              <a:t>[J</a:t>
            </a:r>
            <a:r>
              <a:rPr lang="en-US" altLang="zh-CN" sz="1400" dirty="0" smtClean="0"/>
              <a:t>]</a:t>
            </a:r>
            <a:r>
              <a:rPr lang="zh-CN" altLang="zh-CN" sz="1400" dirty="0" smtClean="0"/>
              <a:t>山东中医药大学学报，</a:t>
            </a:r>
            <a:endParaRPr lang="en-US" altLang="zh-CN" sz="1400" dirty="0" smtClean="0"/>
          </a:p>
          <a:p>
            <a:pPr>
              <a:lnSpc>
                <a:spcPct val="150000"/>
              </a:lnSpc>
            </a:pPr>
            <a:r>
              <a:rPr lang="en-US" altLang="zh-CN" sz="1400" dirty="0" smtClean="0"/>
              <a:t>2006,30(3</a:t>
            </a:r>
            <a:r>
              <a:rPr lang="en-US" altLang="zh-CN" sz="1400" dirty="0"/>
              <a:t>):258</a:t>
            </a:r>
            <a:endParaRPr lang="zh-CN" altLang="en-US" sz="1400" dirty="0">
              <a:latin typeface="+mn-ea"/>
            </a:endParaRPr>
          </a:p>
        </p:txBody>
      </p:sp>
      <p:pic>
        <p:nvPicPr>
          <p:cNvPr id="1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767794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stretch>
            <a:fillRect/>
          </a:stretch>
        </p:blipFill>
        <p:spPr>
          <a:xfrm>
            <a:off x="711531" y="1500166"/>
            <a:ext cx="7693881" cy="3168352"/>
          </a:xfrm>
          <a:prstGeom prst="rect">
            <a:avLst/>
          </a:prstGeom>
        </p:spPr>
      </p:pic>
      <p:sp>
        <p:nvSpPr>
          <p:cNvPr id="6" name="标题 1"/>
          <p:cNvSpPr txBox="1">
            <a:spLocks/>
          </p:cNvSpPr>
          <p:nvPr/>
        </p:nvSpPr>
        <p:spPr>
          <a:xfrm>
            <a:off x="0" y="265212"/>
            <a:ext cx="8872510" cy="1143000"/>
          </a:xfrm>
          <a:prstGeom prst="rect">
            <a:avLst/>
          </a:prstGeom>
        </p:spPr>
        <p:txBody>
          <a:bodyPr/>
          <a:lstStyle/>
          <a:p>
            <a:pPr lvl="0" algn="ctr" fontAlgn="base">
              <a:spcBef>
                <a:spcPct val="0"/>
              </a:spcBef>
              <a:spcAft>
                <a:spcPct val="0"/>
              </a:spcAft>
            </a:pPr>
            <a:r>
              <a:rPr lang="zh-CN" altLang="en-US" sz="3200" dirty="0" smtClean="0">
                <a:latin typeface="华文新魏" pitchFamily="2" charset="-122"/>
                <a:ea typeface="华文新魏" pitchFamily="2" charset="-122"/>
              </a:rPr>
              <a:t>  </a:t>
            </a:r>
            <a:r>
              <a:rPr lang="zh-CN" altLang="en-US" sz="3600" b="1" dirty="0" smtClean="0">
                <a:solidFill>
                  <a:srgbClr val="006600"/>
                </a:solidFill>
                <a:latin typeface="华文新魏" pitchFamily="2" charset="-122"/>
                <a:ea typeface="华文新魏" pitchFamily="2" charset="-122"/>
              </a:rPr>
              <a:t>季德胜蛇药降低小鼠转氨酶水平</a:t>
            </a:r>
            <a:endParaRPr kumimoji="0" lang="zh-CN" altLang="en-US" sz="3600" b="1" i="0" u="none" strike="noStrike" kern="0" cap="none" spc="0" normalizeH="0" baseline="0" noProof="0" dirty="0">
              <a:ln>
                <a:noFill/>
              </a:ln>
              <a:solidFill>
                <a:srgbClr val="006600"/>
              </a:solidFill>
              <a:effectLst/>
              <a:uLnTx/>
              <a:uFillTx/>
              <a:latin typeface="华文新魏" pitchFamily="2" charset="-122"/>
              <a:ea typeface="华文新魏" pitchFamily="2" charset="-122"/>
              <a:cs typeface="+mj-cs"/>
            </a:endParaRPr>
          </a:p>
        </p:txBody>
      </p:sp>
      <p:sp>
        <p:nvSpPr>
          <p:cNvPr id="7" name="文本框 6"/>
          <p:cNvSpPr txBox="1"/>
          <p:nvPr/>
        </p:nvSpPr>
        <p:spPr>
          <a:xfrm>
            <a:off x="539552" y="5301208"/>
            <a:ext cx="8037841" cy="584775"/>
          </a:xfrm>
          <a:prstGeom prst="rect">
            <a:avLst/>
          </a:prstGeom>
          <a:solidFill>
            <a:schemeClr val="accent4">
              <a:lumMod val="20000"/>
              <a:lumOff val="80000"/>
            </a:schemeClr>
          </a:solidFill>
        </p:spPr>
        <p:txBody>
          <a:bodyPr wrap="square" rtlCol="0">
            <a:spAutoFit/>
          </a:bodyPr>
          <a:lstStyle/>
          <a:p>
            <a:r>
              <a:rPr lang="zh-CN" altLang="en-US" sz="1600" dirty="0"/>
              <a:t>李慧</a:t>
            </a:r>
            <a:r>
              <a:rPr lang="en-US" altLang="zh-CN" sz="1600" dirty="0"/>
              <a:t>,</a:t>
            </a:r>
            <a:r>
              <a:rPr lang="zh-CN" altLang="en-US" sz="1600" dirty="0"/>
              <a:t>汤伟</a:t>
            </a:r>
            <a:r>
              <a:rPr lang="en-US" altLang="zh-CN" sz="1600" dirty="0"/>
              <a:t>,</a:t>
            </a:r>
            <a:r>
              <a:rPr lang="zh-CN" altLang="en-US" sz="1600" dirty="0"/>
              <a:t>汪晓莺</a:t>
            </a:r>
            <a:r>
              <a:rPr lang="en-US" altLang="zh-CN" sz="1600" dirty="0"/>
              <a:t>,</a:t>
            </a:r>
            <a:r>
              <a:rPr lang="zh-CN" altLang="en-US" sz="1600" dirty="0"/>
              <a:t>王建民</a:t>
            </a:r>
            <a:r>
              <a:rPr lang="en-US" altLang="zh-CN" sz="1600" dirty="0"/>
              <a:t>,</a:t>
            </a:r>
            <a:r>
              <a:rPr lang="zh-CN" altLang="en-US" sz="1600" dirty="0"/>
              <a:t>李阳</a:t>
            </a:r>
            <a:r>
              <a:rPr lang="en-US" altLang="zh-CN" sz="1600" dirty="0"/>
              <a:t>. </a:t>
            </a:r>
            <a:r>
              <a:rPr lang="zh-CN" altLang="en-US" sz="1600" dirty="0"/>
              <a:t>季德胜蛇药对小鼠四氯化碳慢性肝损伤的保护作用</a:t>
            </a:r>
            <a:r>
              <a:rPr lang="en-US" altLang="zh-CN" sz="1600" dirty="0"/>
              <a:t>[J]. </a:t>
            </a:r>
            <a:r>
              <a:rPr lang="zh-CN" altLang="en-US" sz="1600" dirty="0"/>
              <a:t>交通医学</a:t>
            </a:r>
            <a:r>
              <a:rPr lang="en-US" altLang="zh-CN" sz="1600" dirty="0"/>
              <a:t>,2009,23(03):231-232+235.</a:t>
            </a:r>
            <a:endParaRPr lang="zh-CN" altLang="en-US" sz="1600" dirty="0"/>
          </a:p>
        </p:txBody>
      </p:sp>
      <p:pic>
        <p:nvPicPr>
          <p:cNvPr id="9"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29702846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stretch>
            <a:fillRect/>
          </a:stretch>
        </p:blipFill>
        <p:spPr>
          <a:xfrm>
            <a:off x="737320" y="1412776"/>
            <a:ext cx="7291063" cy="4016371"/>
          </a:xfrm>
          <a:prstGeom prst="rect">
            <a:avLst/>
          </a:prstGeom>
        </p:spPr>
      </p:pic>
      <p:sp>
        <p:nvSpPr>
          <p:cNvPr id="7" name="标题 1"/>
          <p:cNvSpPr txBox="1">
            <a:spLocks/>
          </p:cNvSpPr>
          <p:nvPr/>
        </p:nvSpPr>
        <p:spPr>
          <a:xfrm>
            <a:off x="-53404" y="252476"/>
            <a:ext cx="8872510" cy="1143000"/>
          </a:xfrm>
          <a:prstGeom prst="rect">
            <a:avLst/>
          </a:prstGeom>
        </p:spPr>
        <p:txBody>
          <a:bodyPr/>
          <a:lstStyle/>
          <a:p>
            <a:pPr lvl="0" algn="ctr" fontAlgn="base">
              <a:spcBef>
                <a:spcPct val="0"/>
              </a:spcBef>
              <a:spcAft>
                <a:spcPct val="0"/>
              </a:spcAft>
            </a:pPr>
            <a:r>
              <a:rPr lang="zh-CN" altLang="en-US" sz="3200" dirty="0" smtClean="0">
                <a:latin typeface="华文新魏" pitchFamily="2" charset="-122"/>
                <a:ea typeface="华文新魏" pitchFamily="2" charset="-122"/>
              </a:rPr>
              <a:t>  </a:t>
            </a:r>
            <a:r>
              <a:rPr lang="zh-CN" altLang="en-US" sz="3600" b="1" dirty="0" smtClean="0">
                <a:solidFill>
                  <a:srgbClr val="006600"/>
                </a:solidFill>
                <a:latin typeface="华文新魏" pitchFamily="2" charset="-122"/>
                <a:ea typeface="华文新魏" pitchFamily="2" charset="-122"/>
              </a:rPr>
              <a:t>季德胜蛇药减轻小鼠肝纤维化</a:t>
            </a:r>
            <a:endParaRPr kumimoji="0" lang="zh-CN" altLang="en-US" sz="3600" b="1" i="0" u="none" strike="noStrike" kern="0" cap="none" spc="0" normalizeH="0" baseline="0" noProof="0" dirty="0">
              <a:ln>
                <a:noFill/>
              </a:ln>
              <a:solidFill>
                <a:srgbClr val="006600"/>
              </a:solidFill>
              <a:effectLst/>
              <a:uLnTx/>
              <a:uFillTx/>
              <a:latin typeface="华文新魏" pitchFamily="2" charset="-122"/>
              <a:ea typeface="华文新魏" pitchFamily="2" charset="-122"/>
              <a:cs typeface="+mj-cs"/>
            </a:endParaRPr>
          </a:p>
        </p:txBody>
      </p:sp>
      <p:sp>
        <p:nvSpPr>
          <p:cNvPr id="8" name="文本框 7"/>
          <p:cNvSpPr txBox="1"/>
          <p:nvPr/>
        </p:nvSpPr>
        <p:spPr>
          <a:xfrm>
            <a:off x="737319" y="5661248"/>
            <a:ext cx="7147049" cy="523220"/>
          </a:xfrm>
          <a:prstGeom prst="rect">
            <a:avLst/>
          </a:prstGeom>
          <a:solidFill>
            <a:schemeClr val="accent4">
              <a:lumMod val="20000"/>
              <a:lumOff val="80000"/>
            </a:schemeClr>
          </a:solidFill>
        </p:spPr>
        <p:txBody>
          <a:bodyPr wrap="square" rtlCol="0">
            <a:spAutoFit/>
          </a:bodyPr>
          <a:lstStyle/>
          <a:p>
            <a:r>
              <a:rPr lang="zh-CN" altLang="en-US" sz="1400" dirty="0"/>
              <a:t>徐爱东</a:t>
            </a:r>
            <a:r>
              <a:rPr lang="en-US" altLang="zh-CN" sz="1400" dirty="0"/>
              <a:t>,</a:t>
            </a:r>
            <a:r>
              <a:rPr lang="zh-CN" altLang="en-US" sz="1400" dirty="0"/>
              <a:t>李慧</a:t>
            </a:r>
            <a:r>
              <a:rPr lang="en-US" altLang="zh-CN" sz="1400" dirty="0"/>
              <a:t>,</a:t>
            </a:r>
            <a:r>
              <a:rPr lang="zh-CN" altLang="en-US" sz="1400" dirty="0"/>
              <a:t>汤伟</a:t>
            </a:r>
            <a:r>
              <a:rPr lang="en-US" altLang="zh-CN" sz="1400" dirty="0"/>
              <a:t>,</a:t>
            </a:r>
            <a:r>
              <a:rPr lang="zh-CN" altLang="en-US" sz="1400" dirty="0"/>
              <a:t>周跃</a:t>
            </a:r>
            <a:r>
              <a:rPr lang="en-US" altLang="zh-CN" sz="1400" dirty="0"/>
              <a:t>,</a:t>
            </a:r>
            <a:r>
              <a:rPr lang="zh-CN" altLang="en-US" sz="1400" dirty="0"/>
              <a:t>汪晓莺</a:t>
            </a:r>
            <a:r>
              <a:rPr lang="en-US" altLang="zh-CN" sz="1400" dirty="0"/>
              <a:t>. </a:t>
            </a:r>
            <a:r>
              <a:rPr lang="zh-CN" altLang="en-US" sz="1400" dirty="0"/>
              <a:t>季德胜蛇药抗四氯化碳致小鼠肝纤维化的作用及机制研究</a:t>
            </a:r>
            <a:r>
              <a:rPr lang="en-US" altLang="zh-CN" sz="1400" dirty="0"/>
              <a:t>[J]. </a:t>
            </a:r>
            <a:r>
              <a:rPr lang="zh-CN" altLang="en-US" sz="1400" dirty="0"/>
              <a:t>中国实验方剂学杂志</a:t>
            </a:r>
            <a:r>
              <a:rPr lang="en-US" altLang="zh-CN" sz="1400" dirty="0"/>
              <a:t>,2013,19(19):287-291.</a:t>
            </a:r>
            <a:endParaRPr lang="zh-CN" altLang="en-US" sz="1400" dirty="0"/>
          </a:p>
        </p:txBody>
      </p:sp>
      <p:pic>
        <p:nvPicPr>
          <p:cNvPr id="10"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42469788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15616" y="1340768"/>
            <a:ext cx="6929486" cy="4071966"/>
          </a:xfrm>
          <a:prstGeom prst="rect">
            <a:avLst/>
          </a:prstGeom>
          <a:noFill/>
          <a:ln w="9525">
            <a:noFill/>
            <a:miter lim="800000"/>
            <a:headEnd/>
            <a:tailEnd/>
          </a:ln>
          <a:effectLst/>
        </p:spPr>
      </p:pic>
      <p:sp>
        <p:nvSpPr>
          <p:cNvPr id="4" name="标题 1"/>
          <p:cNvSpPr txBox="1">
            <a:spLocks/>
          </p:cNvSpPr>
          <p:nvPr/>
        </p:nvSpPr>
        <p:spPr>
          <a:xfrm>
            <a:off x="467544" y="332656"/>
            <a:ext cx="8872510" cy="1143000"/>
          </a:xfrm>
          <a:prstGeom prst="rect">
            <a:avLst/>
          </a:prstGeom>
        </p:spPr>
        <p:txBody>
          <a:bodyPr/>
          <a:lstStyle/>
          <a:p>
            <a:pPr lvl="0" algn="ctr" fontAlgn="base">
              <a:spcBef>
                <a:spcPct val="0"/>
              </a:spcBef>
              <a:spcAft>
                <a:spcPct val="0"/>
              </a:spcAft>
            </a:pPr>
            <a:r>
              <a:rPr lang="zh-CN" altLang="en-US" sz="2400" dirty="0" smtClean="0"/>
              <a:t>  </a:t>
            </a:r>
            <a:r>
              <a:rPr lang="zh-CN" altLang="en-US" sz="2800" b="1" dirty="0" smtClean="0">
                <a:solidFill>
                  <a:srgbClr val="006600"/>
                </a:solidFill>
                <a:latin typeface="华文新魏" pitchFamily="2" charset="-122"/>
                <a:ea typeface="华文新魏" pitchFamily="2" charset="-122"/>
              </a:rPr>
              <a:t>季德胜蛇药含药血清对人肝癌细胞增殖和凋亡的影响</a:t>
            </a:r>
            <a:endParaRPr kumimoji="0" lang="zh-CN" altLang="en-US" sz="2800" b="1" i="0" u="none" strike="noStrike" kern="0" cap="none" spc="0" normalizeH="0" baseline="0" noProof="0" dirty="0">
              <a:ln>
                <a:noFill/>
              </a:ln>
              <a:solidFill>
                <a:srgbClr val="006600"/>
              </a:solidFill>
              <a:effectLst/>
              <a:uLnTx/>
              <a:uFillTx/>
              <a:latin typeface="华文新魏" pitchFamily="2" charset="-122"/>
              <a:ea typeface="华文新魏" pitchFamily="2" charset="-122"/>
              <a:cs typeface="+mj-cs"/>
            </a:endParaRPr>
          </a:p>
        </p:txBody>
      </p:sp>
      <p:sp>
        <p:nvSpPr>
          <p:cNvPr id="5" name="Rectangle 5"/>
          <p:cNvSpPr>
            <a:spLocks noChangeArrowheads="1"/>
          </p:cNvSpPr>
          <p:nvPr/>
        </p:nvSpPr>
        <p:spPr bwMode="auto">
          <a:xfrm>
            <a:off x="395536" y="5589240"/>
            <a:ext cx="7992888" cy="720080"/>
          </a:xfrm>
          <a:prstGeom prst="rect">
            <a:avLst/>
          </a:prstGeom>
          <a:solidFill>
            <a:schemeClr val="accent4">
              <a:lumMod val="20000"/>
              <a:lumOff val="80000"/>
              <a:alpha val="43000"/>
            </a:schemeClr>
          </a:solidFill>
          <a:ln w="9525" algn="ctr">
            <a:solidFill>
              <a:schemeClr val="bg1"/>
            </a:solidFill>
            <a:miter lim="800000"/>
            <a:headEnd/>
            <a:tailEnd/>
          </a:ln>
        </p:spPr>
        <p:txBody>
          <a:bodyPr wrap="none" anchor="ctr"/>
          <a:lstStyle/>
          <a:p>
            <a:r>
              <a:rPr lang="zh-CN" altLang="en-US" sz="1600" dirty="0" smtClean="0"/>
              <a:t>李慧</a:t>
            </a:r>
            <a:r>
              <a:rPr lang="en-US" altLang="zh-CN" sz="1600" dirty="0" smtClean="0"/>
              <a:t>,</a:t>
            </a:r>
            <a:r>
              <a:rPr lang="zh-CN" altLang="en-US" sz="1600" dirty="0" smtClean="0"/>
              <a:t>等</a:t>
            </a:r>
            <a:r>
              <a:rPr lang="en-US" altLang="zh-CN" sz="1600" dirty="0" smtClean="0"/>
              <a:t>.</a:t>
            </a:r>
            <a:r>
              <a:rPr lang="zh-CN" altLang="en-US" sz="1600" dirty="0" smtClean="0"/>
              <a:t>季德胜蛇药含药血清对人肝癌细胞</a:t>
            </a:r>
            <a:r>
              <a:rPr lang="en-US" altLang="zh-CN" sz="1600" dirty="0" smtClean="0"/>
              <a:t>Hep-G2</a:t>
            </a:r>
            <a:r>
              <a:rPr lang="zh-CN" altLang="en-US" sz="1600" dirty="0" smtClean="0"/>
              <a:t>增殖和凋亡的影响</a:t>
            </a:r>
            <a:r>
              <a:rPr lang="en-US" altLang="zh-CN" sz="1600" dirty="0" smtClean="0"/>
              <a:t>[</a:t>
            </a:r>
            <a:r>
              <a:rPr lang="en-US" altLang="zh-CN" sz="1600" dirty="0"/>
              <a:t>J</a:t>
            </a:r>
            <a:r>
              <a:rPr lang="en-US" altLang="zh-CN" sz="1600" dirty="0" smtClean="0"/>
              <a:t>]. </a:t>
            </a:r>
            <a:r>
              <a:rPr lang="zh-CN" altLang="en-US" sz="1600" dirty="0" smtClean="0"/>
              <a:t>中西医结合肝</a:t>
            </a:r>
            <a:endParaRPr lang="en-US" altLang="zh-CN" sz="1600" dirty="0" smtClean="0"/>
          </a:p>
          <a:p>
            <a:r>
              <a:rPr lang="zh-CN" altLang="en-US" sz="1600" dirty="0" smtClean="0"/>
              <a:t>病杂志，</a:t>
            </a:r>
            <a:r>
              <a:rPr lang="en-US" altLang="zh-CN" sz="1600" dirty="0" smtClean="0"/>
              <a:t>2012</a:t>
            </a:r>
            <a:r>
              <a:rPr lang="zh-CN" altLang="en-US" sz="1600" dirty="0" smtClean="0"/>
              <a:t>，</a:t>
            </a:r>
            <a:r>
              <a:rPr lang="en-US" altLang="zh-CN" sz="1600" dirty="0" smtClean="0"/>
              <a:t>1</a:t>
            </a:r>
            <a:r>
              <a:rPr lang="zh-CN" altLang="en-US" sz="1600" dirty="0" smtClean="0"/>
              <a:t>（</a:t>
            </a:r>
            <a:r>
              <a:rPr lang="en-US" altLang="zh-CN" sz="1600" dirty="0" smtClean="0"/>
              <a:t>32</a:t>
            </a:r>
            <a:r>
              <a:rPr lang="zh-CN" altLang="en-US" sz="1600" dirty="0" smtClean="0"/>
              <a:t>） </a:t>
            </a:r>
            <a:endParaRPr lang="zh-CN" altLang="en-US" sz="1600" dirty="0"/>
          </a:p>
        </p:txBody>
      </p:sp>
      <p:pic>
        <p:nvPicPr>
          <p:cNvPr id="7"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320648" y="1430087"/>
            <a:ext cx="6267450" cy="2847975"/>
          </a:xfrm>
          <a:prstGeom prst="rect">
            <a:avLst/>
          </a:prstGeom>
          <a:noFill/>
          <a:ln w="9525">
            <a:noFill/>
            <a:miter lim="800000"/>
            <a:headEnd/>
            <a:tailEnd/>
          </a:ln>
          <a:effectLst/>
        </p:spPr>
      </p:pic>
      <p:sp>
        <p:nvSpPr>
          <p:cNvPr id="4" name="标题 1"/>
          <p:cNvSpPr txBox="1">
            <a:spLocks/>
          </p:cNvSpPr>
          <p:nvPr/>
        </p:nvSpPr>
        <p:spPr>
          <a:xfrm>
            <a:off x="467544" y="260648"/>
            <a:ext cx="8872510" cy="1143000"/>
          </a:xfrm>
          <a:prstGeom prst="rect">
            <a:avLst/>
          </a:prstGeom>
        </p:spPr>
        <p:txBody>
          <a:bodyPr/>
          <a:lstStyle/>
          <a:p>
            <a:pPr lvl="0" algn="ctr" fontAlgn="base">
              <a:spcBef>
                <a:spcPct val="0"/>
              </a:spcBef>
              <a:spcAft>
                <a:spcPct val="0"/>
              </a:spcAft>
            </a:pPr>
            <a:r>
              <a:rPr lang="zh-CN" altLang="en-US" sz="2400" dirty="0" smtClean="0"/>
              <a:t>  </a:t>
            </a:r>
            <a:r>
              <a:rPr lang="zh-CN" altLang="en-US" sz="2800" b="1" dirty="0" smtClean="0">
                <a:solidFill>
                  <a:srgbClr val="006600"/>
                </a:solidFill>
                <a:latin typeface="华文新魏" pitchFamily="2" charset="-122"/>
                <a:ea typeface="华文新魏" pitchFamily="2" charset="-122"/>
              </a:rPr>
              <a:t>季德胜蛇药含药血清对人肝癌细胞增殖和凋亡的影响</a:t>
            </a:r>
            <a:endParaRPr kumimoji="0" lang="zh-CN" altLang="en-US" sz="2800" b="1" i="0" u="none" strike="noStrike" kern="0" cap="none" spc="0" normalizeH="0" baseline="0" noProof="0" dirty="0">
              <a:ln>
                <a:noFill/>
              </a:ln>
              <a:solidFill>
                <a:srgbClr val="006600"/>
              </a:solidFill>
              <a:effectLst/>
              <a:uLnTx/>
              <a:uFillTx/>
              <a:latin typeface="华文新魏" pitchFamily="2" charset="-122"/>
              <a:ea typeface="华文新魏" pitchFamily="2" charset="-122"/>
              <a:cs typeface="+mj-cs"/>
            </a:endParaRPr>
          </a:p>
        </p:txBody>
      </p:sp>
      <p:sp>
        <p:nvSpPr>
          <p:cNvPr id="2" name="矩形 1"/>
          <p:cNvSpPr/>
          <p:nvPr/>
        </p:nvSpPr>
        <p:spPr>
          <a:xfrm>
            <a:off x="1320648" y="4551275"/>
            <a:ext cx="6336704" cy="435825"/>
          </a:xfrm>
          <a:prstGeom prst="rect">
            <a:avLst/>
          </a:prstGeom>
        </p:spPr>
        <p:txBody>
          <a:bodyPr wrap="square">
            <a:spAutoFit/>
          </a:bodyPr>
          <a:lstStyle/>
          <a:p>
            <a:pPr>
              <a:lnSpc>
                <a:spcPts val="3000"/>
              </a:lnSpc>
            </a:pPr>
            <a:r>
              <a:rPr lang="zh-CN" altLang="en-US" b="1" dirty="0">
                <a:solidFill>
                  <a:srgbClr val="C00000"/>
                </a:solidFill>
                <a:latin typeface="+mn-ea"/>
              </a:rPr>
              <a:t>季德胜蛇药血清可抑制</a:t>
            </a:r>
            <a:r>
              <a:rPr lang="en-US" altLang="zh-CN" b="1" dirty="0">
                <a:solidFill>
                  <a:srgbClr val="C00000"/>
                </a:solidFill>
                <a:latin typeface="+mn-ea"/>
              </a:rPr>
              <a:t>Hep-G2</a:t>
            </a:r>
            <a:r>
              <a:rPr lang="zh-CN" altLang="en-US" b="1" dirty="0">
                <a:solidFill>
                  <a:srgbClr val="C00000"/>
                </a:solidFill>
                <a:latin typeface="+mn-ea"/>
              </a:rPr>
              <a:t>细胞增殖，诱导其凋亡。</a:t>
            </a:r>
          </a:p>
        </p:txBody>
      </p:sp>
      <p:pic>
        <p:nvPicPr>
          <p:cNvPr id="5"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
        <p:nvSpPr>
          <p:cNvPr id="6" name="Rectangle 5"/>
          <p:cNvSpPr>
            <a:spLocks noChangeArrowheads="1"/>
          </p:cNvSpPr>
          <p:nvPr/>
        </p:nvSpPr>
        <p:spPr bwMode="auto">
          <a:xfrm>
            <a:off x="820522" y="5301208"/>
            <a:ext cx="8071958" cy="720080"/>
          </a:xfrm>
          <a:prstGeom prst="rect">
            <a:avLst/>
          </a:prstGeom>
          <a:solidFill>
            <a:schemeClr val="accent4">
              <a:lumMod val="20000"/>
              <a:lumOff val="80000"/>
              <a:alpha val="43000"/>
            </a:schemeClr>
          </a:solidFill>
          <a:ln w="9525" algn="ctr">
            <a:solidFill>
              <a:schemeClr val="bg1"/>
            </a:solidFill>
            <a:miter lim="800000"/>
            <a:headEnd/>
            <a:tailEnd/>
          </a:ln>
        </p:spPr>
        <p:txBody>
          <a:bodyPr wrap="none" anchor="ctr"/>
          <a:lstStyle/>
          <a:p>
            <a:r>
              <a:rPr lang="zh-CN" altLang="en-US" sz="1600" dirty="0"/>
              <a:t>李慧</a:t>
            </a:r>
            <a:r>
              <a:rPr lang="en-US" altLang="zh-CN" sz="1600" dirty="0"/>
              <a:t>,</a:t>
            </a:r>
            <a:r>
              <a:rPr lang="zh-CN" altLang="en-US" sz="1600" dirty="0"/>
              <a:t>姚建华</a:t>
            </a:r>
            <a:r>
              <a:rPr lang="en-US" altLang="zh-CN" sz="1600" dirty="0"/>
              <a:t>,</a:t>
            </a:r>
            <a:r>
              <a:rPr lang="zh-CN" altLang="en-US" sz="1600" dirty="0"/>
              <a:t>田芝奥</a:t>
            </a:r>
            <a:r>
              <a:rPr lang="en-US" altLang="zh-CN" sz="1600" dirty="0"/>
              <a:t>,</a:t>
            </a:r>
            <a:r>
              <a:rPr lang="zh-CN" altLang="en-US" sz="1600" dirty="0"/>
              <a:t>吴霞</a:t>
            </a:r>
            <a:r>
              <a:rPr lang="en-US" altLang="zh-CN" sz="1600" dirty="0"/>
              <a:t>. </a:t>
            </a:r>
            <a:r>
              <a:rPr lang="zh-CN" altLang="en-US" sz="1600" dirty="0"/>
              <a:t>季德胜蛇药含药血清对人肝癌细胞</a:t>
            </a:r>
            <a:r>
              <a:rPr lang="en-US" altLang="zh-CN" sz="1600" dirty="0"/>
              <a:t>Hep-G2</a:t>
            </a:r>
            <a:r>
              <a:rPr lang="zh-CN" altLang="en-US" sz="1600" dirty="0"/>
              <a:t>增殖和凋亡的影响</a:t>
            </a:r>
            <a:r>
              <a:rPr lang="en-US" altLang="zh-CN" sz="1600" dirty="0"/>
              <a:t>[J]. </a:t>
            </a:r>
            <a:endParaRPr lang="en-US" altLang="zh-CN" sz="1600" dirty="0" smtClean="0"/>
          </a:p>
          <a:p>
            <a:r>
              <a:rPr lang="zh-CN" altLang="en-US" sz="1600" dirty="0" smtClean="0"/>
              <a:t>中西医</a:t>
            </a:r>
            <a:r>
              <a:rPr lang="zh-CN" altLang="en-US" sz="1600" dirty="0"/>
              <a:t>结合肝病杂志</a:t>
            </a:r>
            <a:r>
              <a:rPr lang="en-US" altLang="zh-CN" sz="1600" dirty="0"/>
              <a:t>,2012,22(01):32-33+37.</a:t>
            </a:r>
            <a:endParaRPr lang="zh-CN" alt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15386" y="4726551"/>
            <a:ext cx="8423028" cy="646331"/>
          </a:xfrm>
          <a:prstGeom prst="rect">
            <a:avLst/>
          </a:prstGeom>
        </p:spPr>
        <p:txBody>
          <a:bodyPr wrap="square">
            <a:spAutoFit/>
          </a:bodyPr>
          <a:lstStyle/>
          <a:p>
            <a:pPr indent="457200"/>
            <a:r>
              <a:rPr lang="zh-CN" altLang="en-US" b="1" dirty="0">
                <a:solidFill>
                  <a:srgbClr val="C00000"/>
                </a:solidFill>
                <a:latin typeface="+mn-ea"/>
              </a:rPr>
              <a:t>季德胜蛇药通过调控</a:t>
            </a:r>
            <a:r>
              <a:rPr lang="en-US" altLang="zh-CN" b="1" dirty="0">
                <a:solidFill>
                  <a:srgbClr val="C00000"/>
                </a:solidFill>
                <a:latin typeface="+mn-ea"/>
              </a:rPr>
              <a:t>miR-335</a:t>
            </a:r>
            <a:r>
              <a:rPr lang="zh-CN" altLang="en-US" b="1" dirty="0">
                <a:solidFill>
                  <a:srgbClr val="C00000"/>
                </a:solidFill>
                <a:latin typeface="+mn-ea"/>
              </a:rPr>
              <a:t>能抑制肝癌</a:t>
            </a:r>
            <a:r>
              <a:rPr lang="en-US" altLang="zh-CN" b="1" dirty="0">
                <a:solidFill>
                  <a:srgbClr val="C00000"/>
                </a:solidFill>
                <a:latin typeface="+mn-ea"/>
              </a:rPr>
              <a:t>Huh-7</a:t>
            </a:r>
            <a:r>
              <a:rPr lang="zh-CN" altLang="en-US" b="1" dirty="0">
                <a:solidFill>
                  <a:srgbClr val="C00000"/>
                </a:solidFill>
                <a:latin typeface="+mn-ea"/>
              </a:rPr>
              <a:t>细胞增殖，浓度越高对</a:t>
            </a:r>
            <a:r>
              <a:rPr lang="en-US" altLang="zh-CN" b="1" dirty="0" smtClean="0">
                <a:solidFill>
                  <a:srgbClr val="C00000"/>
                </a:solidFill>
                <a:latin typeface="+mn-ea"/>
              </a:rPr>
              <a:t>Huh-7</a:t>
            </a:r>
            <a:r>
              <a:rPr lang="zh-CN" altLang="en-US" b="1" dirty="0">
                <a:solidFill>
                  <a:srgbClr val="C00000"/>
                </a:solidFill>
                <a:latin typeface="+mn-ea"/>
              </a:rPr>
              <a:t>细胞增殖抑制越明显。</a:t>
            </a:r>
          </a:p>
        </p:txBody>
      </p:sp>
      <p:pic>
        <p:nvPicPr>
          <p:cNvPr id="1026" name="Picture 2"/>
          <p:cNvPicPr>
            <a:picLocks noChangeAspect="1" noChangeArrowheads="1"/>
          </p:cNvPicPr>
          <p:nvPr/>
        </p:nvPicPr>
        <p:blipFill>
          <a:blip r:embed="rId3" cstate="print"/>
          <a:srcRect/>
          <a:stretch>
            <a:fillRect/>
          </a:stretch>
        </p:blipFill>
        <p:spPr bwMode="auto">
          <a:xfrm>
            <a:off x="683568" y="1492799"/>
            <a:ext cx="8365483" cy="3007814"/>
          </a:xfrm>
          <a:prstGeom prst="rect">
            <a:avLst/>
          </a:prstGeom>
          <a:noFill/>
          <a:ln w="9525">
            <a:noFill/>
            <a:miter lim="800000"/>
            <a:headEnd/>
            <a:tailEnd/>
          </a:ln>
          <a:effectLst/>
        </p:spPr>
      </p:pic>
      <p:sp>
        <p:nvSpPr>
          <p:cNvPr id="5" name="标题 1"/>
          <p:cNvSpPr txBox="1">
            <a:spLocks/>
          </p:cNvSpPr>
          <p:nvPr/>
        </p:nvSpPr>
        <p:spPr>
          <a:xfrm>
            <a:off x="611560" y="404664"/>
            <a:ext cx="8640960" cy="1143000"/>
          </a:xfrm>
          <a:prstGeom prst="rect">
            <a:avLst/>
          </a:prstGeom>
        </p:spPr>
        <p:txBody>
          <a:bodyPr/>
          <a:lstStyle/>
          <a:p>
            <a:pPr lvl="0" algn="ctr" fontAlgn="base">
              <a:spcBef>
                <a:spcPct val="0"/>
              </a:spcBef>
              <a:spcAft>
                <a:spcPct val="0"/>
              </a:spcAft>
            </a:pPr>
            <a:r>
              <a:rPr lang="zh-CN" altLang="en-US" sz="2800" b="1" dirty="0" smtClean="0">
                <a:solidFill>
                  <a:srgbClr val="006600"/>
                </a:solidFill>
                <a:latin typeface="华文新魏" pitchFamily="2" charset="-122"/>
                <a:ea typeface="华文新魏" pitchFamily="2" charset="-122"/>
              </a:rPr>
              <a:t>季德胜蛇药调控</a:t>
            </a:r>
            <a:r>
              <a:rPr lang="en-US" sz="2800" b="1" dirty="0" smtClean="0">
                <a:solidFill>
                  <a:srgbClr val="006600"/>
                </a:solidFill>
                <a:latin typeface="华文新魏" pitchFamily="2" charset="-122"/>
                <a:ea typeface="华文新魏" pitchFamily="2" charset="-122"/>
              </a:rPr>
              <a:t>miR-335</a:t>
            </a:r>
            <a:r>
              <a:rPr lang="zh-CN" altLang="en-US" sz="2800" b="1" dirty="0" smtClean="0">
                <a:solidFill>
                  <a:srgbClr val="006600"/>
                </a:solidFill>
                <a:latin typeface="华文新魏" pitchFamily="2" charset="-122"/>
                <a:ea typeface="华文新魏" pitchFamily="2" charset="-122"/>
              </a:rPr>
              <a:t>抑制肝癌</a:t>
            </a:r>
            <a:r>
              <a:rPr lang="en-US" sz="2800" b="1" dirty="0" smtClean="0">
                <a:solidFill>
                  <a:srgbClr val="006600"/>
                </a:solidFill>
                <a:latin typeface="华文新魏" pitchFamily="2" charset="-122"/>
                <a:ea typeface="华文新魏" pitchFamily="2" charset="-122"/>
              </a:rPr>
              <a:t>Huh-7</a:t>
            </a:r>
            <a:r>
              <a:rPr lang="zh-CN" altLang="en-US" sz="2800" b="1" dirty="0" smtClean="0">
                <a:solidFill>
                  <a:srgbClr val="006600"/>
                </a:solidFill>
                <a:latin typeface="华文新魏" pitchFamily="2" charset="-122"/>
                <a:ea typeface="华文新魏" pitchFamily="2" charset="-122"/>
              </a:rPr>
              <a:t>细胞增殖作用</a:t>
            </a:r>
            <a:endParaRPr kumimoji="0" lang="zh-CN" altLang="en-US" sz="2800" b="1" i="0" u="none" strike="noStrike" kern="0" cap="none" spc="0" normalizeH="0" baseline="0" noProof="0" dirty="0">
              <a:ln>
                <a:noFill/>
              </a:ln>
              <a:solidFill>
                <a:srgbClr val="006600"/>
              </a:solidFill>
              <a:effectLst/>
              <a:uLnTx/>
              <a:uFillTx/>
              <a:latin typeface="华文新魏" pitchFamily="2" charset="-122"/>
              <a:ea typeface="华文新魏" pitchFamily="2" charset="-122"/>
              <a:cs typeface="+mj-cs"/>
            </a:endParaRPr>
          </a:p>
        </p:txBody>
      </p:sp>
      <p:pic>
        <p:nvPicPr>
          <p:cNvPr id="6"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
        <p:nvSpPr>
          <p:cNvPr id="7" name="Rectangle 5"/>
          <p:cNvSpPr>
            <a:spLocks noChangeArrowheads="1"/>
          </p:cNvSpPr>
          <p:nvPr/>
        </p:nvSpPr>
        <p:spPr bwMode="auto">
          <a:xfrm>
            <a:off x="611560" y="5617171"/>
            <a:ext cx="8136904" cy="720080"/>
          </a:xfrm>
          <a:prstGeom prst="rect">
            <a:avLst/>
          </a:prstGeom>
          <a:solidFill>
            <a:schemeClr val="accent4">
              <a:lumMod val="20000"/>
              <a:lumOff val="80000"/>
              <a:alpha val="43000"/>
            </a:schemeClr>
          </a:solidFill>
          <a:ln w="9525" algn="ctr">
            <a:solidFill>
              <a:schemeClr val="bg1"/>
            </a:solidFill>
            <a:miter lim="800000"/>
            <a:headEnd/>
            <a:tailEnd/>
          </a:ln>
        </p:spPr>
        <p:txBody>
          <a:bodyPr wrap="none" anchor="ctr"/>
          <a:lstStyle/>
          <a:p>
            <a:r>
              <a:rPr lang="zh-CN" altLang="en-US" sz="1600" dirty="0"/>
              <a:t>张玉</a:t>
            </a:r>
            <a:r>
              <a:rPr lang="en-US" altLang="zh-CN" sz="1600" dirty="0"/>
              <a:t>,</a:t>
            </a:r>
            <a:r>
              <a:rPr lang="zh-CN" altLang="en-US" sz="1600" dirty="0"/>
              <a:t>邵建国</a:t>
            </a:r>
            <a:r>
              <a:rPr lang="en-US" altLang="zh-CN" sz="1600" dirty="0"/>
              <a:t>,</a:t>
            </a:r>
            <a:r>
              <a:rPr lang="zh-CN" altLang="en-US" sz="1600" dirty="0"/>
              <a:t>陈琳</a:t>
            </a:r>
            <a:r>
              <a:rPr lang="en-US" altLang="zh-CN" sz="1600" dirty="0"/>
              <a:t>,</a:t>
            </a:r>
            <a:r>
              <a:rPr lang="zh-CN" altLang="en-US" sz="1600" dirty="0"/>
              <a:t>卞兆连</a:t>
            </a:r>
            <a:r>
              <a:rPr lang="en-US" altLang="zh-CN" sz="1600" dirty="0"/>
              <a:t>,</a:t>
            </a:r>
            <a:r>
              <a:rPr lang="zh-CN" altLang="en-US" sz="1600" dirty="0"/>
              <a:t>刁花玉</a:t>
            </a:r>
            <a:r>
              <a:rPr lang="en-US" altLang="zh-CN" sz="1600" dirty="0"/>
              <a:t>,</a:t>
            </a:r>
            <a:r>
              <a:rPr lang="zh-CN" altLang="en-US" sz="1600" dirty="0"/>
              <a:t>达坤林</a:t>
            </a:r>
            <a:r>
              <a:rPr lang="en-US" altLang="zh-CN" sz="1600" dirty="0"/>
              <a:t>. </a:t>
            </a:r>
            <a:r>
              <a:rPr lang="zh-CN" altLang="en-US" sz="1600" dirty="0"/>
              <a:t>季德胜蛇药通过调控</a:t>
            </a:r>
            <a:r>
              <a:rPr lang="en-US" altLang="zh-CN" sz="1600" dirty="0"/>
              <a:t>miR-335</a:t>
            </a:r>
            <a:r>
              <a:rPr lang="zh-CN" altLang="en-US" sz="1600" dirty="0"/>
              <a:t>抑制肝癌</a:t>
            </a:r>
            <a:r>
              <a:rPr lang="en-US" altLang="zh-CN" sz="1600" dirty="0"/>
              <a:t>Huh-7</a:t>
            </a:r>
            <a:r>
              <a:rPr lang="zh-CN" altLang="en-US" sz="1600" dirty="0" smtClean="0"/>
              <a:t>细胞</a:t>
            </a:r>
            <a:endParaRPr lang="en-US" altLang="zh-CN" sz="1600" dirty="0" smtClean="0"/>
          </a:p>
          <a:p>
            <a:r>
              <a:rPr lang="zh-CN" altLang="en-US" sz="1600" dirty="0" smtClean="0"/>
              <a:t>增殖</a:t>
            </a:r>
            <a:r>
              <a:rPr lang="zh-CN" altLang="en-US" sz="1600" dirty="0"/>
              <a:t>作用机制探讨</a:t>
            </a:r>
            <a:r>
              <a:rPr lang="en-US" altLang="zh-CN" sz="1600" dirty="0"/>
              <a:t>[J]. </a:t>
            </a:r>
            <a:r>
              <a:rPr lang="zh-CN" altLang="en-US" sz="1600" dirty="0"/>
              <a:t>环球中医药</a:t>
            </a:r>
            <a:r>
              <a:rPr lang="en-US" altLang="zh-CN" sz="1600" dirty="0"/>
              <a:t>,2017,10(04):452-456.</a:t>
            </a:r>
            <a:endParaRPr lang="zh-CN"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143000" y="285750"/>
            <a:ext cx="7358063" cy="584775"/>
          </a:xfrm>
          <a:prstGeom prst="rect">
            <a:avLst/>
          </a:prstGeom>
          <a:noFill/>
          <a:ln w="9525">
            <a:noFill/>
            <a:miter lim="800000"/>
            <a:headEnd/>
            <a:tailEnd/>
          </a:ln>
        </p:spPr>
        <p:txBody>
          <a:bodyPr>
            <a:spAutoFit/>
          </a:bodyPr>
          <a:lstStyle/>
          <a:p>
            <a:r>
              <a:rPr lang="zh-CN" altLang="en-US" sz="2800" b="1" dirty="0">
                <a:solidFill>
                  <a:schemeClr val="bg1"/>
                </a:solidFill>
                <a:latin typeface="黑体" pitchFamily="49" charset="-122"/>
                <a:ea typeface="黑体" pitchFamily="49" charset="-122"/>
              </a:rPr>
              <a:t> </a:t>
            </a:r>
            <a:r>
              <a:rPr lang="zh-CN" altLang="en-US" sz="3200" b="1" dirty="0">
                <a:solidFill>
                  <a:srgbClr val="006600"/>
                </a:solidFill>
                <a:latin typeface="华文新魏" pitchFamily="2" charset="-122"/>
                <a:ea typeface="华文新魏" pitchFamily="2" charset="-122"/>
              </a:rPr>
              <a:t>季德胜蛇药片抗炎镇痛作用的实验研究</a:t>
            </a:r>
            <a:endParaRPr lang="zh-CN" altLang="en-US" sz="3200" dirty="0">
              <a:solidFill>
                <a:srgbClr val="006600"/>
              </a:solidFill>
              <a:latin typeface="华文新魏" pitchFamily="2" charset="-122"/>
              <a:ea typeface="华文新魏" pitchFamily="2" charset="-122"/>
            </a:endParaRPr>
          </a:p>
        </p:txBody>
      </p:sp>
      <p:sp>
        <p:nvSpPr>
          <p:cNvPr id="7" name="TextBox 5"/>
          <p:cNvSpPr txBox="1">
            <a:spLocks noChangeArrowheads="1"/>
          </p:cNvSpPr>
          <p:nvPr/>
        </p:nvSpPr>
        <p:spPr bwMode="auto">
          <a:xfrm>
            <a:off x="452465" y="3214686"/>
            <a:ext cx="8120063" cy="1843088"/>
          </a:xfrm>
          <a:prstGeom prst="rect">
            <a:avLst/>
          </a:prstGeom>
          <a:noFill/>
          <a:ln w="9525">
            <a:noFill/>
            <a:miter lim="800000"/>
            <a:headEnd/>
            <a:tailEnd/>
          </a:ln>
        </p:spPr>
        <p:txBody>
          <a:bodyPr>
            <a:spAutoFit/>
          </a:bodyPr>
          <a:lstStyle/>
          <a:p>
            <a:pPr>
              <a:lnSpc>
                <a:spcPts val="2800"/>
              </a:lnSpc>
            </a:pPr>
            <a:r>
              <a:rPr lang="zh-CN" altLang="en-US" dirty="0">
                <a:ea typeface="宋体" pitchFamily="2" charset="-122"/>
              </a:rPr>
              <a:t>        </a:t>
            </a:r>
            <a:r>
              <a:rPr lang="zh-CN" altLang="en-US" sz="1600" dirty="0">
                <a:ea typeface="宋体" pitchFamily="2" charset="-122"/>
              </a:rPr>
              <a:t>三实验组均能降低大鼠的第一、二相行为反应（</a:t>
            </a:r>
            <a:r>
              <a:rPr lang="en-US" altLang="zh-CN" sz="1600" dirty="0">
                <a:ea typeface="宋体" pitchFamily="2" charset="-122"/>
              </a:rPr>
              <a:t>P 〈0.01 </a:t>
            </a:r>
            <a:r>
              <a:rPr lang="zh-CN" altLang="en-US" sz="1600" dirty="0">
                <a:ea typeface="宋体" pitchFamily="2" charset="-122"/>
              </a:rPr>
              <a:t>），其中</a:t>
            </a:r>
            <a:r>
              <a:rPr lang="en-US" altLang="zh-CN" sz="1600" dirty="0">
                <a:ea typeface="宋体" pitchFamily="2" charset="-122"/>
              </a:rPr>
              <a:t>S</a:t>
            </a:r>
            <a:r>
              <a:rPr lang="zh-CN" altLang="en-US" sz="1600" dirty="0">
                <a:ea typeface="宋体" pitchFamily="2" charset="-122"/>
              </a:rPr>
              <a:t>组的第一、二相反应时间之和小于</a:t>
            </a:r>
            <a:r>
              <a:rPr lang="en-US" altLang="zh-CN" sz="1600" dirty="0">
                <a:ea typeface="宋体" pitchFamily="2" charset="-122"/>
              </a:rPr>
              <a:t>V</a:t>
            </a:r>
            <a:r>
              <a:rPr lang="zh-CN" altLang="en-US" sz="1600" dirty="0">
                <a:ea typeface="宋体" pitchFamily="2" charset="-122"/>
              </a:rPr>
              <a:t>组、</a:t>
            </a:r>
            <a:r>
              <a:rPr lang="en-US" altLang="zh-CN" sz="1600" dirty="0">
                <a:ea typeface="宋体" pitchFamily="2" charset="-122"/>
              </a:rPr>
              <a:t>L</a:t>
            </a:r>
            <a:r>
              <a:rPr lang="zh-CN" altLang="en-US" sz="1600" dirty="0">
                <a:ea typeface="宋体" pitchFamily="2" charset="-122"/>
              </a:rPr>
              <a:t>组（</a:t>
            </a:r>
            <a:r>
              <a:rPr lang="en-US" altLang="zh-CN" sz="1600" dirty="0">
                <a:ea typeface="宋体" pitchFamily="2" charset="-122"/>
              </a:rPr>
              <a:t>P 〈0.05 </a:t>
            </a:r>
            <a:r>
              <a:rPr lang="zh-CN" altLang="en-US" sz="1600" dirty="0">
                <a:ea typeface="宋体" pitchFamily="2" charset="-122"/>
              </a:rPr>
              <a:t>），说明季德胜蛇药片具有明显的抗伤害性反应，且作用强于扶他林乳胶剂和利多卡因乳膏。此外，通过大鼠的机械痛敏和热痛敏变化、注射足水肿变化、体重变化等实验情况总结得出，季德胜蛇药片的的作用强于上述两种药品，能够减轻水肿、降低炎症反应，抑制痛觉过敏。</a:t>
            </a:r>
          </a:p>
        </p:txBody>
      </p:sp>
      <p:sp>
        <p:nvSpPr>
          <p:cNvPr id="8" name="TextBox 6"/>
          <p:cNvSpPr txBox="1">
            <a:spLocks noChangeArrowheads="1"/>
          </p:cNvSpPr>
          <p:nvPr/>
        </p:nvSpPr>
        <p:spPr bwMode="auto">
          <a:xfrm>
            <a:off x="1500188" y="1071546"/>
            <a:ext cx="6929437" cy="338138"/>
          </a:xfrm>
          <a:prstGeom prst="rect">
            <a:avLst/>
          </a:prstGeom>
          <a:noFill/>
          <a:ln w="9525">
            <a:noFill/>
            <a:miter lim="800000"/>
            <a:headEnd/>
            <a:tailEnd/>
          </a:ln>
        </p:spPr>
        <p:txBody>
          <a:bodyPr>
            <a:spAutoFit/>
          </a:bodyPr>
          <a:lstStyle/>
          <a:p>
            <a:r>
              <a:rPr lang="zh-CN" altLang="en-US" sz="1600" b="1" dirty="0">
                <a:ea typeface="宋体" pitchFamily="2" charset="-122"/>
              </a:rPr>
              <a:t>各组第一、二相行为反应（抬足和舔足）时间之和（</a:t>
            </a:r>
            <a:r>
              <a:rPr lang="en-US" altLang="zh-CN" sz="1600" b="1" dirty="0">
                <a:ea typeface="宋体" pitchFamily="2" charset="-122"/>
              </a:rPr>
              <a:t>S</a:t>
            </a:r>
            <a:r>
              <a:rPr lang="zh-CN" altLang="en-US" sz="1600" b="1" dirty="0">
                <a:ea typeface="宋体" pitchFamily="2" charset="-122"/>
              </a:rPr>
              <a:t>）</a:t>
            </a:r>
            <a:r>
              <a:rPr lang="zh-CN" altLang="en-US" sz="1600" b="1" dirty="0" smtClean="0">
                <a:ea typeface="宋体" pitchFamily="2" charset="-122"/>
              </a:rPr>
              <a:t>比较 </a:t>
            </a:r>
            <a:endParaRPr lang="zh-CN" altLang="en-US" sz="1600" b="1" dirty="0">
              <a:ea typeface="宋体" pitchFamily="2" charset="-122"/>
            </a:endParaRPr>
          </a:p>
        </p:txBody>
      </p:sp>
      <p:sp>
        <p:nvSpPr>
          <p:cNvPr id="9" name="矩形 7"/>
          <p:cNvSpPr>
            <a:spLocks noChangeArrowheads="1"/>
          </p:cNvSpPr>
          <p:nvPr/>
        </p:nvSpPr>
        <p:spPr bwMode="auto">
          <a:xfrm>
            <a:off x="880779" y="5386388"/>
            <a:ext cx="7643839" cy="762018"/>
          </a:xfrm>
          <a:prstGeom prst="rect">
            <a:avLst/>
          </a:prstGeom>
          <a:solidFill>
            <a:srgbClr val="BAE0CC"/>
          </a:solidFill>
          <a:ln w="9525" algn="ctr">
            <a:noFill/>
            <a:round/>
            <a:headEnd/>
            <a:tailEnd/>
          </a:ln>
        </p:spPr>
        <p:txBody>
          <a:bodyPr/>
          <a:lstStyle/>
          <a:p>
            <a:endParaRPr lang="zh-CN" altLang="en-US">
              <a:ea typeface="宋体" pitchFamily="2" charset="-122"/>
            </a:endParaRPr>
          </a:p>
        </p:txBody>
      </p:sp>
      <p:sp>
        <p:nvSpPr>
          <p:cNvPr id="10" name="TextBox 8"/>
          <p:cNvSpPr txBox="1">
            <a:spLocks noChangeArrowheads="1"/>
          </p:cNvSpPr>
          <p:nvPr/>
        </p:nvSpPr>
        <p:spPr bwMode="auto">
          <a:xfrm>
            <a:off x="914400" y="5386388"/>
            <a:ext cx="7586663" cy="698268"/>
          </a:xfrm>
          <a:prstGeom prst="rect">
            <a:avLst/>
          </a:prstGeom>
          <a:noFill/>
          <a:ln w="9525">
            <a:noFill/>
            <a:miter lim="800000"/>
            <a:headEnd/>
            <a:tailEnd/>
          </a:ln>
        </p:spPr>
        <p:txBody>
          <a:bodyPr>
            <a:spAutoFit/>
          </a:bodyPr>
          <a:lstStyle/>
          <a:p>
            <a:pPr>
              <a:lnSpc>
                <a:spcPct val="150000"/>
              </a:lnSpc>
            </a:pPr>
            <a:r>
              <a:rPr lang="zh-CN" altLang="en-US" sz="1400" dirty="0"/>
              <a:t>叶雷</a:t>
            </a:r>
            <a:r>
              <a:rPr lang="en-US" altLang="zh-CN" sz="1400" dirty="0"/>
              <a:t>,</a:t>
            </a:r>
            <a:r>
              <a:rPr lang="zh-CN" altLang="en-US" sz="1400" dirty="0"/>
              <a:t>陆丽娟</a:t>
            </a:r>
            <a:r>
              <a:rPr lang="en-US" altLang="zh-CN" sz="1400" dirty="0"/>
              <a:t>,</a:t>
            </a:r>
            <a:r>
              <a:rPr lang="zh-CN" altLang="en-US" sz="1400" dirty="0"/>
              <a:t>林泓怡</a:t>
            </a:r>
            <a:r>
              <a:rPr lang="en-US" altLang="zh-CN" sz="1400" dirty="0"/>
              <a:t>,</a:t>
            </a:r>
            <a:r>
              <a:rPr lang="zh-CN" altLang="en-US" sz="1400" dirty="0"/>
              <a:t>韩影</a:t>
            </a:r>
            <a:r>
              <a:rPr lang="en-US" altLang="zh-CN" sz="1400" dirty="0"/>
              <a:t>,</a:t>
            </a:r>
            <a:r>
              <a:rPr lang="zh-CN" altLang="en-US" sz="1400" dirty="0"/>
              <a:t>葛卫红</a:t>
            </a:r>
            <a:r>
              <a:rPr lang="en-US" altLang="zh-CN" sz="1400" dirty="0"/>
              <a:t>. </a:t>
            </a:r>
            <a:r>
              <a:rPr lang="zh-CN" altLang="en-US" sz="1400" dirty="0"/>
              <a:t>季德胜蛇药抗炎镇痛作用和对脊髓</a:t>
            </a:r>
            <a:r>
              <a:rPr lang="en-US" altLang="zh-CN" sz="1400" dirty="0"/>
              <a:t>c-</a:t>
            </a:r>
            <a:r>
              <a:rPr lang="en-US" altLang="zh-CN" sz="1400" dirty="0" err="1"/>
              <a:t>Fos</a:t>
            </a:r>
            <a:r>
              <a:rPr lang="zh-CN" altLang="en-US" sz="1400" dirty="0"/>
              <a:t>表达影响的实验研究</a:t>
            </a:r>
            <a:r>
              <a:rPr lang="en-US" altLang="zh-CN" sz="1400" dirty="0"/>
              <a:t>[J]. </a:t>
            </a:r>
            <a:r>
              <a:rPr lang="zh-CN" altLang="en-US" sz="1400" dirty="0"/>
              <a:t>中国疼痛医学杂志</a:t>
            </a:r>
            <a:r>
              <a:rPr lang="en-US" altLang="zh-CN" sz="1400" dirty="0"/>
              <a:t>,2012,18(05):305-310+313.</a:t>
            </a:r>
            <a:endParaRPr lang="zh-CN" altLang="en-US" sz="1400" dirty="0">
              <a:latin typeface="宋体" pitchFamily="2" charset="-122"/>
              <a:ea typeface="宋体" pitchFamily="2" charset="-122"/>
            </a:endParaRPr>
          </a:p>
        </p:txBody>
      </p:sp>
      <p:pic>
        <p:nvPicPr>
          <p:cNvPr id="11" name="Picture 9"/>
          <p:cNvPicPr>
            <a:picLocks noChangeAspect="1" noChangeArrowheads="1"/>
          </p:cNvPicPr>
          <p:nvPr/>
        </p:nvPicPr>
        <p:blipFill>
          <a:blip r:embed="rId3" cstate="print"/>
          <a:srcRect/>
          <a:stretch>
            <a:fillRect/>
          </a:stretch>
        </p:blipFill>
        <p:spPr bwMode="auto">
          <a:xfrm>
            <a:off x="357188" y="1552559"/>
            <a:ext cx="8477250" cy="1495425"/>
          </a:xfrm>
          <a:prstGeom prst="rect">
            <a:avLst/>
          </a:prstGeom>
          <a:noFill/>
          <a:ln w="9525">
            <a:noFill/>
            <a:miter lim="800000"/>
            <a:headEnd/>
            <a:tailEnd/>
          </a:ln>
        </p:spPr>
      </p:pic>
      <p:pic>
        <p:nvPicPr>
          <p:cNvPr id="12"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a:spLocks/>
          </p:cNvSpPr>
          <p:nvPr/>
        </p:nvSpPr>
        <p:spPr>
          <a:xfrm>
            <a:off x="0" y="1778893"/>
            <a:ext cx="7772400" cy="1500187"/>
          </a:xfrm>
          <a:prstGeom prst="rect">
            <a:avLst/>
          </a:prstGeom>
        </p:spPr>
        <p:txBody>
          <a:bodyPr/>
          <a:lstStyle>
            <a:lvl1pPr marL="342900" indent="-342900" algn="l" defTabSz="914400" rtl="0" eaLnBrk="1" fontAlgn="ctr" latinLnBrk="0" hangingPunct="1">
              <a:lnSpc>
                <a:spcPct val="100000"/>
              </a:lnSpc>
              <a:spcBef>
                <a:spcPts val="0"/>
              </a:spcBef>
              <a:spcAft>
                <a:spcPts val="400"/>
              </a:spcAft>
              <a:buSzPct val="70000"/>
              <a:buFont typeface="Wingdings" pitchFamily="2" charset="2"/>
              <a:buChar char="l"/>
              <a:defRPr sz="2400" b="1" kern="1200">
                <a:solidFill>
                  <a:schemeClr val="tx1"/>
                </a:solidFill>
                <a:latin typeface="+mn-lt"/>
                <a:ea typeface="+mn-ea"/>
                <a:cs typeface="+mn-cs"/>
              </a:defRPr>
            </a:lvl1pPr>
            <a:lvl2pPr marL="742950" indent="-285750" algn="l" defTabSz="914400" rtl="0" eaLnBrk="1" fontAlgn="ctr" latinLnBrk="0" hangingPunct="1">
              <a:lnSpc>
                <a:spcPct val="100000"/>
              </a:lnSpc>
              <a:spcBef>
                <a:spcPts val="0"/>
              </a:spcBef>
              <a:spcAft>
                <a:spcPts val="400"/>
              </a:spcAft>
              <a:buSzPct val="70000"/>
              <a:buFont typeface="Wingdings" pitchFamily="2" charset="2"/>
              <a:buChar char="l"/>
              <a:defRPr sz="2000" kern="1200">
                <a:solidFill>
                  <a:schemeClr val="tx1"/>
                </a:solidFill>
                <a:latin typeface="+mn-lt"/>
                <a:ea typeface="+mn-ea"/>
                <a:cs typeface="+mn-cs"/>
              </a:defRPr>
            </a:lvl2pPr>
            <a:lvl3pPr marL="1143000" indent="-228600" algn="l" defTabSz="914400" rtl="0" eaLnBrk="1" fontAlgn="ctr" latinLnBrk="0" hangingPunct="1">
              <a:lnSpc>
                <a:spcPct val="100000"/>
              </a:lnSpc>
              <a:spcBef>
                <a:spcPts val="0"/>
              </a:spcBef>
              <a:spcAft>
                <a:spcPts val="400"/>
              </a:spcAft>
              <a:buSzPct val="70000"/>
              <a:buFont typeface="Wingdings" pitchFamily="2" charset="2"/>
              <a:buChar char="l"/>
              <a:defRPr sz="1800" kern="1200">
                <a:solidFill>
                  <a:schemeClr val="tx1"/>
                </a:solidFill>
                <a:latin typeface="+mn-lt"/>
                <a:ea typeface="+mn-ea"/>
                <a:cs typeface="+mn-cs"/>
              </a:defRPr>
            </a:lvl3pPr>
            <a:lvl4pPr marL="1600200" indent="-228600" algn="l" defTabSz="914400" rtl="0" eaLnBrk="1" fontAlgn="ctr" latinLnBrk="0" hangingPunct="1">
              <a:lnSpc>
                <a:spcPct val="100000"/>
              </a:lnSpc>
              <a:spcBef>
                <a:spcPts val="0"/>
              </a:spcBef>
              <a:spcAft>
                <a:spcPts val="400"/>
              </a:spcAft>
              <a:buSzPct val="70000"/>
              <a:buFont typeface="Wingdings" pitchFamily="2" charset="2"/>
              <a:buChar char="l"/>
              <a:defRPr sz="1600" kern="1200">
                <a:solidFill>
                  <a:schemeClr val="tx1"/>
                </a:solidFill>
                <a:latin typeface="+mn-lt"/>
                <a:ea typeface="+mn-ea"/>
                <a:cs typeface="+mn-cs"/>
              </a:defRPr>
            </a:lvl4pPr>
            <a:lvl5pPr marL="2057400" indent="-228600" algn="l" defTabSz="914400" rtl="0" eaLnBrk="1" fontAlgn="ctr" latinLnBrk="0" hangingPunct="1">
              <a:lnSpc>
                <a:spcPct val="100000"/>
              </a:lnSpc>
              <a:spcBef>
                <a:spcPts val="0"/>
              </a:spcBef>
              <a:spcAft>
                <a:spcPts val="400"/>
              </a:spcAft>
              <a:buSzPct val="70000"/>
              <a:buFont typeface="Wingdings" pitchFamily="2" charset="2"/>
              <a:buChar char="l"/>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zh-CN" altLang="en-US" sz="6000" dirty="0" smtClean="0">
                <a:latin typeface="华文新魏" pitchFamily="2" charset="-122"/>
                <a:ea typeface="华文新魏" pitchFamily="2" charset="-122"/>
              </a:rPr>
              <a:t>临床应用之一</a:t>
            </a:r>
            <a:endParaRPr lang="zh-CN" altLang="en-US" sz="6000" dirty="0">
              <a:latin typeface="华文新魏" pitchFamily="2" charset="-122"/>
              <a:ea typeface="华文新魏" pitchFamily="2" charset="-122"/>
            </a:endParaRPr>
          </a:p>
        </p:txBody>
      </p:sp>
      <p:sp>
        <p:nvSpPr>
          <p:cNvPr id="6" name="标题 7"/>
          <p:cNvSpPr txBox="1">
            <a:spLocks/>
          </p:cNvSpPr>
          <p:nvPr/>
        </p:nvSpPr>
        <p:spPr>
          <a:xfrm>
            <a:off x="1187624" y="3068960"/>
            <a:ext cx="7772400" cy="1362075"/>
          </a:xfrm>
          <a:prstGeom prst="rect">
            <a:avLst/>
          </a:prstGeom>
        </p:spPr>
        <p:txBody>
          <a:bodyPr/>
          <a:lstStyle>
            <a:lvl1pPr algn="l" defTabSz="914400" rtl="0" eaLnBrk="1" latinLnBrk="0" hangingPunct="1">
              <a:spcBef>
                <a:spcPct val="0"/>
              </a:spcBef>
              <a:buNone/>
              <a:defRPr sz="3200" b="0" kern="1200">
                <a:solidFill>
                  <a:schemeClr val="tx1"/>
                </a:solidFill>
                <a:latin typeface="+mj-lt"/>
                <a:ea typeface="+mj-ea"/>
                <a:cs typeface="+mj-cs"/>
              </a:defRPr>
            </a:lvl1pPr>
          </a:lstStyle>
          <a:p>
            <a:pPr algn="r"/>
            <a:r>
              <a:rPr lang="zh-CN" altLang="en-US" sz="3600" dirty="0" smtClean="0">
                <a:solidFill>
                  <a:srgbClr val="002060"/>
                </a:solidFill>
                <a:latin typeface="华文新魏" pitchFamily="2" charset="-122"/>
                <a:ea typeface="华文新魏" pitchFamily="2" charset="-122"/>
              </a:rPr>
              <a:t>抗病毒、护肝、治疗乙型肝炎</a:t>
            </a:r>
            <a:endParaRPr lang="zh-CN" altLang="en-US" sz="3600" dirty="0">
              <a:solidFill>
                <a:srgbClr val="00206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4212473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3214678" y="142859"/>
            <a:ext cx="3445554" cy="1143001"/>
          </a:xfrm>
        </p:spPr>
        <p:txBody>
          <a:bodyPr/>
          <a:lstStyle/>
          <a:p>
            <a:r>
              <a:rPr lang="zh-CN" altLang="en-US" sz="4400" b="1" dirty="0" smtClean="0">
                <a:solidFill>
                  <a:srgbClr val="006600"/>
                </a:solidFill>
                <a:latin typeface="华文新魏" pitchFamily="2" charset="-122"/>
                <a:ea typeface="华文新魏" pitchFamily="2" charset="-122"/>
              </a:rPr>
              <a:t>产品介绍</a:t>
            </a:r>
          </a:p>
        </p:txBody>
      </p:sp>
      <p:sp>
        <p:nvSpPr>
          <p:cNvPr id="9219" name="Text Box 6"/>
          <p:cNvSpPr txBox="1">
            <a:spLocks noChangeArrowheads="1"/>
          </p:cNvSpPr>
          <p:nvPr/>
        </p:nvSpPr>
        <p:spPr bwMode="auto">
          <a:xfrm>
            <a:off x="4374232" y="1251650"/>
            <a:ext cx="4787900" cy="2446824"/>
          </a:xfrm>
          <a:prstGeom prst="rect">
            <a:avLst/>
          </a:prstGeom>
          <a:noFill/>
          <a:ln w="9525">
            <a:noFill/>
            <a:miter lim="800000"/>
            <a:headEnd/>
            <a:tailEnd/>
          </a:ln>
        </p:spPr>
        <p:txBody>
          <a:bodyPr>
            <a:spAutoFit/>
          </a:bodyPr>
          <a:lstStyle/>
          <a:p>
            <a:pPr>
              <a:spcBef>
                <a:spcPct val="50000"/>
              </a:spcBef>
              <a:buFontTx/>
              <a:buBlip>
                <a:blip r:embed="rId2"/>
              </a:buBlip>
            </a:pPr>
            <a:r>
              <a:rPr lang="zh-CN" altLang="en-US" dirty="0"/>
              <a:t>  </a:t>
            </a:r>
            <a:r>
              <a:rPr lang="zh-CN" altLang="en-US" dirty="0">
                <a:ea typeface="宋体" charset="-122"/>
              </a:rPr>
              <a:t> 国家绝密级处方</a:t>
            </a:r>
            <a:endParaRPr lang="en-US" altLang="zh-CN" dirty="0">
              <a:ea typeface="宋体" charset="-122"/>
            </a:endParaRPr>
          </a:p>
          <a:p>
            <a:pPr>
              <a:spcBef>
                <a:spcPct val="50000"/>
              </a:spcBef>
              <a:buFontTx/>
              <a:buBlip>
                <a:blip r:embed="rId2"/>
              </a:buBlip>
            </a:pPr>
            <a:r>
              <a:rPr lang="zh-CN" altLang="en-US" dirty="0">
                <a:ea typeface="宋体" charset="-122"/>
              </a:rPr>
              <a:t>  国家基本药物品种</a:t>
            </a:r>
          </a:p>
          <a:p>
            <a:pPr>
              <a:spcBef>
                <a:spcPct val="50000"/>
              </a:spcBef>
              <a:buFontTx/>
              <a:buBlip>
                <a:blip r:embed="rId2"/>
              </a:buBlip>
            </a:pPr>
            <a:r>
              <a:rPr lang="zh-CN" altLang="en-US" dirty="0">
                <a:ea typeface="宋体" charset="-122"/>
              </a:rPr>
              <a:t>  国家医保目录品种</a:t>
            </a:r>
          </a:p>
          <a:p>
            <a:pPr>
              <a:spcBef>
                <a:spcPct val="50000"/>
              </a:spcBef>
              <a:buFontTx/>
              <a:buBlip>
                <a:blip r:embed="rId2"/>
              </a:buBlip>
            </a:pPr>
            <a:r>
              <a:rPr lang="zh-CN" altLang="en-US" dirty="0">
                <a:ea typeface="宋体" charset="-122"/>
              </a:rPr>
              <a:t>  国家级非物质文化遗产</a:t>
            </a:r>
            <a:endParaRPr lang="en-US" altLang="zh-CN" dirty="0">
              <a:ea typeface="宋体" charset="-122"/>
            </a:endParaRPr>
          </a:p>
          <a:p>
            <a:pPr>
              <a:spcBef>
                <a:spcPct val="50000"/>
              </a:spcBef>
              <a:buFontTx/>
              <a:buBlip>
                <a:blip r:embed="rId2"/>
              </a:buBlip>
            </a:pPr>
            <a:r>
              <a:rPr lang="zh-CN" altLang="en-US" dirty="0">
                <a:ea typeface="宋体" charset="-122"/>
              </a:rPr>
              <a:t>  国家中医医院急诊科室必备用药</a:t>
            </a:r>
          </a:p>
          <a:p>
            <a:pPr>
              <a:spcBef>
                <a:spcPct val="50000"/>
              </a:spcBef>
              <a:buFontTx/>
              <a:buBlip>
                <a:blip r:embed="rId2"/>
              </a:buBlip>
            </a:pPr>
            <a:r>
              <a:rPr lang="zh-CN" altLang="en-US" dirty="0">
                <a:ea typeface="宋体" charset="-122"/>
              </a:rPr>
              <a:t>  解放军总后勤部战备药品目录</a:t>
            </a:r>
            <a:endParaRPr lang="zh-CN" altLang="en-US" dirty="0"/>
          </a:p>
        </p:txBody>
      </p:sp>
      <p:sp>
        <p:nvSpPr>
          <p:cNvPr id="9220" name="Rectangle 7"/>
          <p:cNvSpPr>
            <a:spLocks noChangeArrowheads="1"/>
          </p:cNvSpPr>
          <p:nvPr/>
        </p:nvSpPr>
        <p:spPr bwMode="auto">
          <a:xfrm>
            <a:off x="4374232" y="3921111"/>
            <a:ext cx="4572000" cy="2214562"/>
          </a:xfrm>
          <a:prstGeom prst="rect">
            <a:avLst/>
          </a:prstGeom>
          <a:solidFill>
            <a:srgbClr val="92D050"/>
          </a:solidFill>
          <a:ln w="9525">
            <a:solidFill>
              <a:schemeClr val="bg1"/>
            </a:solidFill>
            <a:miter lim="800000"/>
            <a:headEnd/>
            <a:tailEnd/>
          </a:ln>
        </p:spPr>
        <p:txBody>
          <a:bodyPr wrap="none" anchor="ctr"/>
          <a:lstStyle/>
          <a:p>
            <a:pPr algn="just">
              <a:lnSpc>
                <a:spcPct val="115000"/>
              </a:lnSpc>
            </a:pPr>
            <a:endParaRPr lang="zh-CN" altLang="en-US"/>
          </a:p>
        </p:txBody>
      </p:sp>
      <p:sp>
        <p:nvSpPr>
          <p:cNvPr id="9221" name="AutoShape 8"/>
          <p:cNvSpPr>
            <a:spLocks noChangeArrowheads="1"/>
          </p:cNvSpPr>
          <p:nvPr/>
        </p:nvSpPr>
        <p:spPr bwMode="auto">
          <a:xfrm>
            <a:off x="3958800" y="4365189"/>
            <a:ext cx="472510" cy="43206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CC00"/>
          </a:solidFill>
          <a:ln w="9525">
            <a:solidFill>
              <a:schemeClr val="bg1"/>
            </a:solidFill>
            <a:miter lim="800000"/>
            <a:headEnd/>
            <a:tailEnd/>
          </a:ln>
        </p:spPr>
        <p:txBody>
          <a:bodyPr wrap="none" anchor="ctr"/>
          <a:lstStyle/>
          <a:p>
            <a:endParaRPr lang="zh-CN" altLang="en-US"/>
          </a:p>
        </p:txBody>
      </p:sp>
      <p:pic>
        <p:nvPicPr>
          <p:cNvPr id="9222" name="Picture 6"/>
          <p:cNvPicPr>
            <a:picLocks noChangeAspect="1" noChangeArrowheads="1"/>
          </p:cNvPicPr>
          <p:nvPr/>
        </p:nvPicPr>
        <p:blipFill>
          <a:blip r:embed="rId3" cstate="print"/>
          <a:srcRect l="3200" t="7849" r="3200"/>
          <a:stretch>
            <a:fillRect/>
          </a:stretch>
        </p:blipFill>
        <p:spPr bwMode="auto">
          <a:xfrm>
            <a:off x="264646" y="2031741"/>
            <a:ext cx="3661450" cy="3002047"/>
          </a:xfrm>
          <a:prstGeom prst="rect">
            <a:avLst/>
          </a:prstGeom>
          <a:noFill/>
          <a:ln w="9525">
            <a:noFill/>
            <a:miter lim="800000"/>
            <a:headEnd/>
            <a:tailEnd/>
          </a:ln>
        </p:spPr>
      </p:pic>
      <p:sp>
        <p:nvSpPr>
          <p:cNvPr id="9223" name="TextBox 7"/>
          <p:cNvSpPr txBox="1">
            <a:spLocks noChangeArrowheads="1"/>
          </p:cNvSpPr>
          <p:nvPr/>
        </p:nvSpPr>
        <p:spPr bwMode="auto">
          <a:xfrm>
            <a:off x="4445669" y="4077072"/>
            <a:ext cx="4429125" cy="2281238"/>
          </a:xfrm>
          <a:prstGeom prst="rect">
            <a:avLst/>
          </a:prstGeom>
          <a:noFill/>
          <a:ln w="9525">
            <a:noFill/>
            <a:miter lim="800000"/>
            <a:headEnd/>
            <a:tailEnd/>
          </a:ln>
        </p:spPr>
        <p:txBody>
          <a:bodyPr>
            <a:spAutoFit/>
          </a:bodyPr>
          <a:lstStyle/>
          <a:p>
            <a:pPr algn="just">
              <a:lnSpc>
                <a:spcPct val="115000"/>
              </a:lnSpc>
            </a:pPr>
            <a:r>
              <a:rPr lang="zh-CN" altLang="en-US" dirty="0"/>
              <a:t>       </a:t>
            </a:r>
            <a:r>
              <a:rPr lang="zh-CN" altLang="en-US" dirty="0" smtClean="0"/>
              <a:t>季</a:t>
            </a:r>
            <a:r>
              <a:rPr lang="zh-CN" altLang="en-US" dirty="0"/>
              <a:t>德胜蛇药片，曾用名</a:t>
            </a:r>
            <a:r>
              <a:rPr lang="zh-CN" altLang="en-US" b="1" dirty="0">
                <a:solidFill>
                  <a:srgbClr val="FF0000"/>
                </a:solidFill>
              </a:rPr>
              <a:t>季德胜解毒片</a:t>
            </a:r>
            <a:r>
              <a:rPr lang="zh-CN" altLang="en-US" dirty="0"/>
              <a:t>，是中国医学科学院特邀研究员，著名蛇医专家季德胜先生根据祖传六世秘方、结合几十年实践经验研制而成的传世品牌中药。季德胜牌商标自</a:t>
            </a:r>
            <a:r>
              <a:rPr lang="en-US" altLang="zh-CN" dirty="0"/>
              <a:t>1992</a:t>
            </a:r>
            <a:r>
              <a:rPr lang="zh-CN" altLang="en-US" dirty="0"/>
              <a:t>年以来一直被评为江苏省著名商标。</a:t>
            </a:r>
          </a:p>
          <a:p>
            <a:endParaRPr lang="zh-CN" altLang="en-US" dirty="0"/>
          </a:p>
        </p:txBody>
      </p:sp>
      <p:pic>
        <p:nvPicPr>
          <p:cNvPr id="9"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339752" y="188640"/>
            <a:ext cx="5529808" cy="1143000"/>
          </a:xfrm>
        </p:spPr>
        <p:txBody>
          <a:bodyPr/>
          <a:lstStyle/>
          <a:p>
            <a:r>
              <a:rPr lang="zh-CN" altLang="en-US" sz="4000" b="1" dirty="0" smtClean="0">
                <a:solidFill>
                  <a:srgbClr val="006600"/>
                </a:solidFill>
                <a:latin typeface="华文新魏" pitchFamily="2" charset="-122"/>
                <a:ea typeface="华文新魏" pitchFamily="2" charset="-122"/>
              </a:rPr>
              <a:t>重楼抗菌抗病毒作用</a:t>
            </a:r>
            <a:endParaRPr lang="zh-CN" altLang="en-US" sz="4000" b="1" dirty="0">
              <a:solidFill>
                <a:srgbClr val="006600"/>
              </a:solidFill>
              <a:latin typeface="华文新魏" pitchFamily="2" charset="-122"/>
              <a:ea typeface="华文新魏" pitchFamily="2" charset="-122"/>
            </a:endParaRPr>
          </a:p>
        </p:txBody>
      </p:sp>
      <p:sp>
        <p:nvSpPr>
          <p:cNvPr id="4" name="矩形 3"/>
          <p:cNvSpPr/>
          <p:nvPr/>
        </p:nvSpPr>
        <p:spPr>
          <a:xfrm>
            <a:off x="755576" y="576289"/>
            <a:ext cx="7500990" cy="4339650"/>
          </a:xfrm>
          <a:prstGeom prst="rect">
            <a:avLst/>
          </a:prstGeom>
        </p:spPr>
        <p:txBody>
          <a:bodyPr vert="horz" wrap="square">
            <a:spAutoFit/>
          </a:bodyPr>
          <a:lstStyle/>
          <a:p>
            <a:pPr>
              <a:lnSpc>
                <a:spcPct val="150000"/>
              </a:lnSpc>
            </a:pPr>
            <a:endParaRPr lang="en-US" altLang="zh-CN" sz="2400" b="1" dirty="0" smtClean="0">
              <a:solidFill>
                <a:schemeClr val="accent4">
                  <a:lumMod val="60000"/>
                  <a:lumOff val="40000"/>
                </a:schemeClr>
              </a:solidFill>
              <a:latin typeface="+mn-ea"/>
            </a:endParaRPr>
          </a:p>
          <a:p>
            <a:pPr marL="342900" indent="-342900">
              <a:lnSpc>
                <a:spcPct val="150000"/>
              </a:lnSpc>
              <a:buFont typeface="Wingdings" panose="05000000000000000000" pitchFamily="2" charset="2"/>
              <a:buChar char="Ø"/>
            </a:pPr>
            <a:r>
              <a:rPr lang="zh-CN" altLang="en-US" sz="2000" b="1" dirty="0">
                <a:solidFill>
                  <a:schemeClr val="accent4">
                    <a:lumMod val="60000"/>
                    <a:lumOff val="40000"/>
                  </a:schemeClr>
                </a:solidFill>
                <a:latin typeface="+mn-ea"/>
              </a:rPr>
              <a:t>重楼皂苷对大肠埃希菌、金黄色葡萄球菌具有抑制作用。体内外研究发现，重楼皂苷对</a:t>
            </a:r>
            <a:r>
              <a:rPr lang="en-US" altLang="zh-CN" sz="2000" b="1" dirty="0">
                <a:solidFill>
                  <a:schemeClr val="accent4">
                    <a:lumMod val="60000"/>
                    <a:lumOff val="40000"/>
                  </a:schemeClr>
                </a:solidFill>
                <a:latin typeface="+mn-ea"/>
              </a:rPr>
              <a:t>A </a:t>
            </a:r>
            <a:r>
              <a:rPr lang="zh-CN" altLang="en-US" sz="2000" b="1" dirty="0">
                <a:solidFill>
                  <a:schemeClr val="accent4">
                    <a:lumMod val="60000"/>
                    <a:lumOff val="40000"/>
                  </a:schemeClr>
                </a:solidFill>
                <a:latin typeface="+mn-ea"/>
              </a:rPr>
              <a:t>型流感病毒均有显著的直接灭活作用，对该病毒吸附、侵入靶细胞及在靶细胞内增殖均具有抑制作用，能显著降低该病毒感染小鼠的死亡率。</a:t>
            </a:r>
            <a:endParaRPr lang="en-US" altLang="zh-CN" sz="2000" b="1" dirty="0" smtClean="0">
              <a:solidFill>
                <a:schemeClr val="accent4">
                  <a:lumMod val="60000"/>
                  <a:lumOff val="40000"/>
                </a:schemeClr>
              </a:solidFill>
              <a:latin typeface="+mn-ea"/>
            </a:endParaRPr>
          </a:p>
          <a:p>
            <a:pPr marL="342900" indent="-342900">
              <a:lnSpc>
                <a:spcPct val="150000"/>
              </a:lnSpc>
              <a:buFont typeface="Wingdings" panose="05000000000000000000" pitchFamily="2" charset="2"/>
              <a:buChar char="Ø"/>
            </a:pPr>
            <a:r>
              <a:rPr lang="zh-CN" altLang="en-US" sz="2000" b="1" dirty="0" smtClean="0">
                <a:solidFill>
                  <a:schemeClr val="accent4">
                    <a:lumMod val="60000"/>
                    <a:lumOff val="40000"/>
                  </a:schemeClr>
                </a:solidFill>
                <a:latin typeface="+mn-ea"/>
              </a:rPr>
              <a:t>重</a:t>
            </a:r>
            <a:r>
              <a:rPr lang="zh-CN" altLang="en-US" sz="2000" b="1" dirty="0">
                <a:solidFill>
                  <a:schemeClr val="accent4">
                    <a:lumMod val="60000"/>
                    <a:lumOff val="40000"/>
                  </a:schemeClr>
                </a:solidFill>
                <a:latin typeface="+mn-ea"/>
              </a:rPr>
              <a:t>楼水及醇提取物对甲型和亚洲甲型流感病毒有较强的抑制作用。其煎剂对金黄色葡萄球菌、溶血性链球菌、脑膜炎双球菌、宗内氏痢疾杆菌、副伤寒杆菌、大肠杆菌和绿脓杆菌均有不同程度的抑制作用，对黏质沙黄杆菌有扩散色素作用。</a:t>
            </a:r>
          </a:p>
        </p:txBody>
      </p:sp>
      <p:sp>
        <p:nvSpPr>
          <p:cNvPr id="6" name="Rectangle 5"/>
          <p:cNvSpPr>
            <a:spLocks noChangeArrowheads="1"/>
          </p:cNvSpPr>
          <p:nvPr/>
        </p:nvSpPr>
        <p:spPr bwMode="auto">
          <a:xfrm>
            <a:off x="986368" y="5204083"/>
            <a:ext cx="7253099" cy="576290"/>
          </a:xfrm>
          <a:prstGeom prst="rect">
            <a:avLst/>
          </a:prstGeom>
          <a:solidFill>
            <a:schemeClr val="accent4">
              <a:lumMod val="20000"/>
              <a:lumOff val="80000"/>
              <a:alpha val="43137"/>
            </a:schemeClr>
          </a:solidFill>
          <a:ln w="9525" algn="ctr">
            <a:solidFill>
              <a:schemeClr val="bg1"/>
            </a:solidFill>
            <a:miter lim="800000"/>
            <a:headEnd/>
            <a:tailEnd/>
          </a:ln>
        </p:spPr>
        <p:txBody>
          <a:bodyPr wrap="none" anchor="ctr"/>
          <a:lstStyle/>
          <a:p>
            <a:endParaRPr lang="en-US" altLang="zh-CN" sz="1200" dirty="0" smtClean="0"/>
          </a:p>
          <a:p>
            <a:r>
              <a:rPr lang="en-US" altLang="zh-CN" sz="1200" dirty="0" smtClean="0"/>
              <a:t>1.</a:t>
            </a:r>
            <a:r>
              <a:rPr lang="zh-CN" altLang="zh-CN" sz="1200" dirty="0" smtClean="0"/>
              <a:t>蔡鹄</a:t>
            </a:r>
            <a:r>
              <a:rPr lang="zh-CN" altLang="zh-CN" sz="1200" dirty="0"/>
              <a:t>，刘浩</a:t>
            </a:r>
            <a:r>
              <a:rPr lang="en-US" altLang="zh-CN" sz="1200" dirty="0"/>
              <a:t>.</a:t>
            </a:r>
            <a:r>
              <a:rPr lang="zh-CN" altLang="zh-CN" sz="1200" dirty="0"/>
              <a:t>重楼皂苷药理作用及其作用机制研究进展</a:t>
            </a:r>
            <a:r>
              <a:rPr lang="en-US" altLang="zh-CN" sz="1200" dirty="0"/>
              <a:t>[J]</a:t>
            </a:r>
            <a:r>
              <a:rPr lang="zh-CN" altLang="zh-CN" sz="1200" dirty="0"/>
              <a:t>．云南中医中药杂志</a:t>
            </a:r>
            <a:r>
              <a:rPr lang="zh-CN" altLang="zh-CN" sz="1200" dirty="0" smtClean="0"/>
              <a:t>，</a:t>
            </a:r>
            <a:r>
              <a:rPr lang="en-US" altLang="zh-CN" sz="1200" dirty="0" smtClean="0"/>
              <a:t>2015</a:t>
            </a:r>
            <a:r>
              <a:rPr lang="zh-CN" altLang="zh-CN" sz="1200" dirty="0" smtClean="0"/>
              <a:t>，</a:t>
            </a:r>
            <a:r>
              <a:rPr lang="en-US" altLang="zh-CN" sz="1200" dirty="0" smtClean="0"/>
              <a:t>3</a:t>
            </a:r>
            <a:r>
              <a:rPr lang="zh-CN" altLang="zh-CN" sz="1200" dirty="0"/>
              <a:t>（</a:t>
            </a:r>
            <a:r>
              <a:rPr lang="en-US" altLang="zh-CN" sz="1200" dirty="0"/>
              <a:t>12</a:t>
            </a:r>
            <a:r>
              <a:rPr lang="zh-CN" altLang="zh-CN" sz="1200" dirty="0"/>
              <a:t>）：</a:t>
            </a:r>
            <a:r>
              <a:rPr lang="en-US" altLang="zh-CN" sz="1200" dirty="0" smtClean="0"/>
              <a:t>385-386</a:t>
            </a:r>
          </a:p>
          <a:p>
            <a:r>
              <a:rPr lang="en-US" altLang="zh-CN" sz="1200" dirty="0" smtClean="0"/>
              <a:t>2.</a:t>
            </a:r>
            <a:r>
              <a:rPr lang="zh-CN" altLang="zh-CN" sz="1200" dirty="0" smtClean="0"/>
              <a:t>欧阳</a:t>
            </a:r>
            <a:r>
              <a:rPr lang="zh-CN" altLang="zh-CN" sz="1200" dirty="0"/>
              <a:t>录明</a:t>
            </a:r>
            <a:r>
              <a:rPr lang="en-US" altLang="zh-CN" sz="1200" dirty="0"/>
              <a:t>,</a:t>
            </a:r>
            <a:r>
              <a:rPr lang="zh-CN" altLang="zh-CN" sz="1200" dirty="0"/>
              <a:t>黄晓敏</a:t>
            </a:r>
            <a:r>
              <a:rPr lang="en-US" altLang="zh-CN" sz="1200" dirty="0"/>
              <a:t>.</a:t>
            </a:r>
            <a:r>
              <a:rPr lang="zh-CN" altLang="zh-CN" sz="1200" dirty="0"/>
              <a:t>中草药体外抗白色念珠菌的实验研究</a:t>
            </a:r>
            <a:r>
              <a:rPr lang="en-US" altLang="zh-CN" sz="1200" dirty="0"/>
              <a:t>[J].</a:t>
            </a:r>
            <a:r>
              <a:rPr lang="zh-CN" altLang="zh-CN" sz="1200" dirty="0"/>
              <a:t>中国中医药信息杂志</a:t>
            </a:r>
            <a:r>
              <a:rPr lang="en-US" altLang="zh-CN" sz="1200" dirty="0"/>
              <a:t>,</a:t>
            </a:r>
            <a:r>
              <a:rPr lang="en-US" altLang="zh-CN" sz="1200" dirty="0" smtClean="0"/>
              <a:t>2000,7(3</a:t>
            </a:r>
            <a:r>
              <a:rPr lang="en-US" altLang="zh-CN" sz="1200" dirty="0"/>
              <a:t>):26</a:t>
            </a:r>
            <a:endParaRPr lang="zh-CN" altLang="zh-CN" sz="1200" dirty="0"/>
          </a:p>
          <a:p>
            <a:endParaRPr lang="zh-CN" altLang="zh-CN" sz="1400" dirty="0"/>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3858950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4"/>
          <p:cNvSpPr txBox="1">
            <a:spLocks noChangeArrowheads="1"/>
          </p:cNvSpPr>
          <p:nvPr/>
        </p:nvSpPr>
        <p:spPr bwMode="auto">
          <a:xfrm>
            <a:off x="3344221" y="173436"/>
            <a:ext cx="3816350" cy="769441"/>
          </a:xfrm>
          <a:prstGeom prst="rect">
            <a:avLst/>
          </a:prstGeom>
          <a:noFill/>
          <a:ln w="9525">
            <a:noFill/>
            <a:miter lim="800000"/>
            <a:headEnd/>
            <a:tailEnd/>
          </a:ln>
        </p:spPr>
        <p:txBody>
          <a:bodyPr>
            <a:spAutoFit/>
          </a:bodyPr>
          <a:lstStyle/>
          <a:p>
            <a:pPr>
              <a:spcBef>
                <a:spcPct val="50000"/>
              </a:spcBef>
            </a:pPr>
            <a:r>
              <a:rPr lang="zh-CN" altLang="en-US" sz="4400" b="1" dirty="0">
                <a:solidFill>
                  <a:srgbClr val="006600"/>
                </a:solidFill>
                <a:latin typeface="华文新魏" pitchFamily="2" charset="-122"/>
                <a:ea typeface="华文新魏" pitchFamily="2" charset="-122"/>
              </a:rPr>
              <a:t>地锦草</a:t>
            </a:r>
          </a:p>
        </p:txBody>
      </p:sp>
      <p:sp>
        <p:nvSpPr>
          <p:cNvPr id="19460" name="Rectangle 3"/>
          <p:cNvSpPr>
            <a:spLocks noChangeArrowheads="1"/>
          </p:cNvSpPr>
          <p:nvPr/>
        </p:nvSpPr>
        <p:spPr bwMode="gray">
          <a:xfrm>
            <a:off x="457200" y="1524000"/>
            <a:ext cx="8229600" cy="4652963"/>
          </a:xfrm>
          <a:prstGeom prst="rect">
            <a:avLst/>
          </a:prstGeom>
          <a:noFill/>
          <a:ln w="9525">
            <a:noFill/>
            <a:miter lim="800000"/>
            <a:headEnd/>
            <a:tailEnd/>
          </a:ln>
        </p:spPr>
        <p:txBody>
          <a:bodyPr/>
          <a:lstStyle/>
          <a:p>
            <a:pPr marL="342900" indent="-342900" eaLnBrk="1" hangingPunct="1">
              <a:spcBef>
                <a:spcPct val="20000"/>
              </a:spcBef>
              <a:buClr>
                <a:schemeClr val="accent1"/>
              </a:buClr>
              <a:buSzPct val="150000"/>
            </a:pPr>
            <a:r>
              <a:rPr lang="zh-CN" altLang="en-US" sz="2800" b="1">
                <a:solidFill>
                  <a:schemeClr val="tx2"/>
                </a:solidFill>
                <a:latin typeface="Verdana" pitchFamily="34" charset="0"/>
                <a:ea typeface="宋体" charset="-122"/>
              </a:rPr>
              <a:t> </a:t>
            </a:r>
          </a:p>
        </p:txBody>
      </p:sp>
      <p:sp>
        <p:nvSpPr>
          <p:cNvPr id="19461" name="Text Box 6"/>
          <p:cNvSpPr txBox="1">
            <a:spLocks noChangeArrowheads="1"/>
          </p:cNvSpPr>
          <p:nvPr/>
        </p:nvSpPr>
        <p:spPr bwMode="auto">
          <a:xfrm>
            <a:off x="3851275" y="1557338"/>
            <a:ext cx="4464050" cy="457200"/>
          </a:xfrm>
          <a:prstGeom prst="rect">
            <a:avLst/>
          </a:prstGeom>
          <a:noFill/>
          <a:ln w="9525">
            <a:noFill/>
            <a:miter lim="800000"/>
            <a:headEnd/>
            <a:tailEnd/>
          </a:ln>
        </p:spPr>
        <p:txBody>
          <a:bodyPr>
            <a:spAutoFit/>
          </a:bodyPr>
          <a:lstStyle/>
          <a:p>
            <a:pPr eaLnBrk="1" hangingPunct="1">
              <a:spcBef>
                <a:spcPct val="50000"/>
              </a:spcBef>
            </a:pPr>
            <a:r>
              <a:rPr lang="en-US" altLang="zh-CN" sz="2400" dirty="0">
                <a:solidFill>
                  <a:srgbClr val="CC3300"/>
                </a:solidFill>
                <a:latin typeface="Arial" charset="0"/>
                <a:ea typeface="宋体" charset="-122"/>
                <a:cs typeface="Arial" charset="0"/>
              </a:rPr>
              <a:t>【</a:t>
            </a:r>
            <a:r>
              <a:rPr lang="zh-CN" altLang="en-US" sz="2400" dirty="0">
                <a:solidFill>
                  <a:srgbClr val="CC3300"/>
                </a:solidFill>
                <a:latin typeface="Arial" charset="0"/>
                <a:ea typeface="宋体" charset="-122"/>
                <a:cs typeface="Arial" charset="0"/>
              </a:rPr>
              <a:t>药性</a:t>
            </a:r>
            <a:r>
              <a:rPr lang="en-US" altLang="zh-CN" sz="2400" dirty="0" smtClean="0">
                <a:solidFill>
                  <a:srgbClr val="CC3300"/>
                </a:solidFill>
                <a:latin typeface="Arial" charset="0"/>
                <a:ea typeface="宋体" charset="-122"/>
                <a:cs typeface="Arial" charset="0"/>
              </a:rPr>
              <a:t>】</a:t>
            </a:r>
            <a:r>
              <a:rPr lang="zh-CN" altLang="en-US" sz="2400" dirty="0" smtClean="0">
                <a:latin typeface="Arial" charset="0"/>
                <a:ea typeface="宋体" charset="-122"/>
                <a:cs typeface="Arial" charset="0"/>
              </a:rPr>
              <a:t>辛</a:t>
            </a:r>
            <a:r>
              <a:rPr lang="zh-CN" altLang="en-US" sz="2400" dirty="0">
                <a:latin typeface="Arial" charset="0"/>
                <a:ea typeface="宋体" charset="-122"/>
                <a:cs typeface="Arial" charset="0"/>
              </a:rPr>
              <a:t>，平。</a:t>
            </a:r>
          </a:p>
        </p:txBody>
      </p:sp>
      <p:sp>
        <p:nvSpPr>
          <p:cNvPr id="19462" name="Text Box 7"/>
          <p:cNvSpPr txBox="1">
            <a:spLocks noChangeArrowheads="1"/>
          </p:cNvSpPr>
          <p:nvPr/>
        </p:nvSpPr>
        <p:spPr bwMode="auto">
          <a:xfrm>
            <a:off x="3851274" y="2205038"/>
            <a:ext cx="5133975" cy="867930"/>
          </a:xfrm>
          <a:prstGeom prst="rect">
            <a:avLst/>
          </a:prstGeom>
          <a:noFill/>
          <a:ln w="9525">
            <a:noFill/>
            <a:miter lim="800000"/>
            <a:headEnd/>
            <a:tailEnd/>
          </a:ln>
        </p:spPr>
        <p:txBody>
          <a:bodyPr wrap="square">
            <a:spAutoFit/>
          </a:bodyPr>
          <a:lstStyle/>
          <a:p>
            <a:pPr>
              <a:lnSpc>
                <a:spcPct val="80000"/>
              </a:lnSpc>
              <a:spcBef>
                <a:spcPct val="50000"/>
              </a:spcBef>
            </a:pPr>
            <a:r>
              <a:rPr lang="en-US" altLang="zh-CN" sz="2400" dirty="0" smtClean="0">
                <a:solidFill>
                  <a:srgbClr val="CC3300"/>
                </a:solidFill>
                <a:latin typeface="Arial" charset="0"/>
                <a:ea typeface="宋体" charset="-122"/>
                <a:cs typeface="Arial" charset="0"/>
              </a:rPr>
              <a:t>【</a:t>
            </a:r>
            <a:r>
              <a:rPr lang="zh-CN" altLang="en-US" sz="2400" dirty="0" smtClean="0">
                <a:solidFill>
                  <a:srgbClr val="CC3300"/>
                </a:solidFill>
                <a:latin typeface="Arial" charset="0"/>
                <a:ea typeface="宋体" charset="-122"/>
                <a:cs typeface="Arial" charset="0"/>
              </a:rPr>
              <a:t>功效</a:t>
            </a:r>
            <a:r>
              <a:rPr lang="en-US" altLang="zh-CN" sz="2400" dirty="0" smtClean="0">
                <a:solidFill>
                  <a:srgbClr val="CC3300"/>
                </a:solidFill>
                <a:latin typeface="Arial" charset="0"/>
                <a:ea typeface="宋体" charset="-122"/>
                <a:cs typeface="Arial" charset="0"/>
              </a:rPr>
              <a:t>】 </a:t>
            </a:r>
            <a:r>
              <a:rPr lang="zh-CN" altLang="zh-CN" sz="2400" dirty="0" smtClean="0">
                <a:latin typeface="宋体" panose="02010600030101010101" pitchFamily="2" charset="-122"/>
                <a:ea typeface="宋体" panose="02010600030101010101" pitchFamily="2" charset="-122"/>
              </a:rPr>
              <a:t>清热解毒、</a:t>
            </a:r>
            <a:r>
              <a:rPr lang="zh-CN" altLang="en-US" sz="2400" dirty="0" smtClean="0">
                <a:latin typeface="宋体" panose="02010600030101010101" pitchFamily="2" charset="-122"/>
                <a:ea typeface="宋体" panose="02010600030101010101" pitchFamily="2" charset="-122"/>
              </a:rPr>
              <a:t>凉血止血</a:t>
            </a:r>
            <a:r>
              <a:rPr lang="zh-CN" altLang="zh-CN" sz="2400" dirty="0" smtClean="0">
                <a:latin typeface="宋体" panose="02010600030101010101" pitchFamily="2" charset="-122"/>
                <a:ea typeface="宋体" panose="02010600030101010101" pitchFamily="2" charset="-122"/>
              </a:rPr>
              <a:t>、</a:t>
            </a:r>
            <a:endParaRPr lang="en-US" altLang="zh-CN" sz="2400" dirty="0" smtClean="0">
              <a:latin typeface="宋体" panose="02010600030101010101" pitchFamily="2" charset="-122"/>
              <a:ea typeface="宋体" panose="02010600030101010101" pitchFamily="2" charset="-122"/>
            </a:endParaRPr>
          </a:p>
          <a:p>
            <a:pPr>
              <a:lnSpc>
                <a:spcPct val="80000"/>
              </a:lnSpc>
              <a:spcBef>
                <a:spcPct val="50000"/>
              </a:spcBef>
            </a:pPr>
            <a:r>
              <a:rPr lang="en-US" altLang="zh-CN" sz="2400" dirty="0">
                <a:latin typeface="宋体" panose="02010600030101010101" pitchFamily="2" charset="-122"/>
                <a:ea typeface="宋体" panose="02010600030101010101" pitchFamily="2" charset="-122"/>
              </a:rPr>
              <a:t> </a:t>
            </a:r>
            <a:r>
              <a:rPr lang="en-US" altLang="zh-CN" sz="2400" dirty="0" smtClean="0">
                <a:latin typeface="宋体" panose="02010600030101010101" pitchFamily="2" charset="-122"/>
                <a:ea typeface="宋体" panose="02010600030101010101" pitchFamily="2" charset="-122"/>
              </a:rPr>
              <a:t>       </a:t>
            </a:r>
            <a:r>
              <a:rPr lang="en-US" altLang="zh-CN" sz="2400" dirty="0">
                <a:latin typeface="宋体" panose="02010600030101010101" pitchFamily="2" charset="-122"/>
                <a:ea typeface="宋体" panose="02010600030101010101" pitchFamily="2" charset="-122"/>
              </a:rPr>
              <a:t> </a:t>
            </a:r>
            <a:r>
              <a:rPr lang="zh-CN" altLang="zh-CN" sz="2400" dirty="0" smtClean="0">
                <a:latin typeface="宋体" panose="02010600030101010101" pitchFamily="2" charset="-122"/>
                <a:ea typeface="宋体" panose="02010600030101010101" pitchFamily="2" charset="-122"/>
              </a:rPr>
              <a:t>利湿</a:t>
            </a:r>
            <a:r>
              <a:rPr lang="zh-CN" altLang="en-US" sz="2400" dirty="0" smtClean="0">
                <a:latin typeface="宋体" panose="02010600030101010101" pitchFamily="2" charset="-122"/>
                <a:ea typeface="宋体" panose="02010600030101010101" pitchFamily="2" charset="-122"/>
              </a:rPr>
              <a:t>退黄。</a:t>
            </a:r>
            <a:endParaRPr lang="zh-CN" altLang="en-US" sz="2400" dirty="0">
              <a:latin typeface="宋体" panose="02010600030101010101" pitchFamily="2" charset="-122"/>
              <a:ea typeface="宋体" panose="02010600030101010101" pitchFamily="2" charset="-122"/>
              <a:cs typeface="Arial" charset="0"/>
            </a:endParaRPr>
          </a:p>
        </p:txBody>
      </p:sp>
      <p:grpSp>
        <p:nvGrpSpPr>
          <p:cNvPr id="2" name="Group 9"/>
          <p:cNvGrpSpPr>
            <a:grpSpLocks/>
          </p:cNvGrpSpPr>
          <p:nvPr/>
        </p:nvGrpSpPr>
        <p:grpSpPr bwMode="auto">
          <a:xfrm>
            <a:off x="2519363" y="3644900"/>
            <a:ext cx="6300787" cy="1055688"/>
            <a:chOff x="904" y="2057"/>
            <a:chExt cx="3976" cy="804"/>
          </a:xfrm>
          <a:solidFill>
            <a:schemeClr val="accent4">
              <a:lumMod val="20000"/>
              <a:lumOff val="80000"/>
            </a:schemeClr>
          </a:solidFill>
        </p:grpSpPr>
        <p:sp>
          <p:nvSpPr>
            <p:cNvPr id="19489" name="AutoShape 10"/>
            <p:cNvSpPr>
              <a:spLocks noChangeArrowheads="1"/>
            </p:cNvSpPr>
            <p:nvPr/>
          </p:nvSpPr>
          <p:spPr bwMode="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9490" name="AutoShape 11"/>
            <p:cNvSpPr>
              <a:spLocks noChangeArrowheads="1"/>
            </p:cNvSpPr>
            <p:nvPr/>
          </p:nvSpPr>
          <p:spPr bwMode="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3" name="Group 12"/>
          <p:cNvGrpSpPr>
            <a:grpSpLocks/>
          </p:cNvGrpSpPr>
          <p:nvPr/>
        </p:nvGrpSpPr>
        <p:grpSpPr bwMode="auto">
          <a:xfrm>
            <a:off x="2206625" y="3848100"/>
            <a:ext cx="609600" cy="522288"/>
            <a:chOff x="579" y="1386"/>
            <a:chExt cx="385" cy="383"/>
          </a:xfrm>
        </p:grpSpPr>
        <p:sp>
          <p:nvSpPr>
            <p:cNvPr id="19483" name="Oval 13"/>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4" name="Group 14"/>
            <p:cNvGrpSpPr>
              <a:grpSpLocks/>
            </p:cNvGrpSpPr>
            <p:nvPr/>
          </p:nvGrpSpPr>
          <p:grpSpPr bwMode="auto">
            <a:xfrm>
              <a:off x="587" y="1392"/>
              <a:ext cx="369" cy="369"/>
              <a:chOff x="587" y="1392"/>
              <a:chExt cx="369" cy="369"/>
            </a:xfrm>
          </p:grpSpPr>
          <p:sp>
            <p:nvSpPr>
              <p:cNvPr id="19485" name="Oval 15"/>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9486" name="Oval 16"/>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9487" name="Oval 17"/>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9488" name="Oval 18"/>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sp>
        <p:nvSpPr>
          <p:cNvPr id="78867" name="Text Box 19"/>
          <p:cNvSpPr txBox="1">
            <a:spLocks noChangeArrowheads="1"/>
          </p:cNvSpPr>
          <p:nvPr/>
        </p:nvSpPr>
        <p:spPr bwMode="black">
          <a:xfrm>
            <a:off x="2843213" y="3644900"/>
            <a:ext cx="5326062" cy="33655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defRPr/>
            </a:pPr>
            <a:r>
              <a:rPr lang="zh-CN" altLang="en-US" sz="1600" b="1" dirty="0" smtClean="0">
                <a:solidFill>
                  <a:srgbClr val="0066FF"/>
                </a:solidFill>
                <a:latin typeface="Arial" charset="0"/>
                <a:ea typeface="黑体" pitchFamily="49" charset="-122"/>
                <a:cs typeface="Arial" charset="0"/>
              </a:rPr>
              <a:t>化学成分</a:t>
            </a:r>
            <a:endParaRPr lang="zh-CN" altLang="en-US" sz="1600" b="1" dirty="0">
              <a:solidFill>
                <a:srgbClr val="0066FF"/>
              </a:solidFill>
              <a:latin typeface="Arial" charset="0"/>
              <a:ea typeface="黑体" pitchFamily="49" charset="-122"/>
              <a:cs typeface="Arial" charset="0"/>
            </a:endParaRPr>
          </a:p>
        </p:txBody>
      </p:sp>
      <p:sp>
        <p:nvSpPr>
          <p:cNvPr id="19467" name="Text Box 20"/>
          <p:cNvSpPr txBox="1">
            <a:spLocks noChangeArrowheads="1"/>
          </p:cNvSpPr>
          <p:nvPr/>
        </p:nvSpPr>
        <p:spPr bwMode="gray">
          <a:xfrm>
            <a:off x="2339975" y="3860800"/>
            <a:ext cx="379413" cy="457200"/>
          </a:xfrm>
          <a:prstGeom prst="rect">
            <a:avLst/>
          </a:prstGeom>
          <a:noFill/>
          <a:ln w="9525">
            <a:noFill/>
            <a:miter lim="800000"/>
            <a:headEnd/>
            <a:tailEnd/>
          </a:ln>
        </p:spPr>
        <p:txBody>
          <a:bodyPr>
            <a:spAutoFit/>
          </a:bodyPr>
          <a:lstStyle/>
          <a:p>
            <a:pPr algn="ctr" eaLnBrk="1" hangingPunct="1">
              <a:spcBef>
                <a:spcPct val="50000"/>
              </a:spcBef>
            </a:pPr>
            <a:r>
              <a:rPr lang="en-US" altLang="zh-CN" sz="2400" b="1" dirty="0">
                <a:solidFill>
                  <a:srgbClr val="080808"/>
                </a:solidFill>
                <a:latin typeface="Arial" charset="0"/>
                <a:ea typeface="宋体" charset="-122"/>
                <a:cs typeface="Arial" charset="0"/>
              </a:rPr>
              <a:t>1</a:t>
            </a:r>
          </a:p>
        </p:txBody>
      </p:sp>
      <p:sp>
        <p:nvSpPr>
          <p:cNvPr id="19468" name="Text Box 21"/>
          <p:cNvSpPr txBox="1">
            <a:spLocks noChangeArrowheads="1"/>
          </p:cNvSpPr>
          <p:nvPr/>
        </p:nvSpPr>
        <p:spPr bwMode="auto">
          <a:xfrm>
            <a:off x="2916238" y="4003675"/>
            <a:ext cx="5759450" cy="646331"/>
          </a:xfrm>
          <a:prstGeom prst="rect">
            <a:avLst/>
          </a:prstGeom>
          <a:noFill/>
          <a:ln w="9525">
            <a:noFill/>
            <a:miter lim="800000"/>
            <a:headEnd/>
            <a:tailEnd/>
          </a:ln>
        </p:spPr>
        <p:txBody>
          <a:bodyPr>
            <a:spAutoFit/>
          </a:bodyPr>
          <a:lstStyle/>
          <a:p>
            <a:pPr>
              <a:spcBef>
                <a:spcPct val="50000"/>
              </a:spcBef>
            </a:pPr>
            <a:r>
              <a:rPr lang="zh-CN" altLang="en-US" dirty="0" smtClean="0">
                <a:latin typeface="Arial" charset="0"/>
                <a:ea typeface="宋体" charset="-122"/>
                <a:cs typeface="Arial" charset="0"/>
              </a:rPr>
              <a:t>黄酮类：槲皮素及苷、山柰素及苷</a:t>
            </a:r>
            <a:r>
              <a:rPr lang="en-US" altLang="zh-CN" dirty="0" smtClean="0">
                <a:latin typeface="Arial" charset="0"/>
                <a:ea typeface="宋体" charset="-122"/>
                <a:cs typeface="Arial" charset="0"/>
              </a:rPr>
              <a:t>;</a:t>
            </a:r>
            <a:r>
              <a:rPr lang="zh-CN" altLang="en-US" dirty="0">
                <a:latin typeface="Arial" charset="0"/>
                <a:ea typeface="宋体" charset="-122"/>
                <a:cs typeface="Arial" charset="0"/>
              </a:rPr>
              <a:t> </a:t>
            </a:r>
            <a:r>
              <a:rPr lang="zh-CN" altLang="en-US" dirty="0" smtClean="0">
                <a:latin typeface="Arial" charset="0"/>
                <a:ea typeface="宋体" charset="-122"/>
                <a:cs typeface="Arial" charset="0"/>
              </a:rPr>
              <a:t>萜类：倍半萜</a:t>
            </a:r>
            <a:r>
              <a:rPr lang="zh-CN" altLang="en-US" dirty="0">
                <a:latin typeface="Arial" charset="0"/>
                <a:ea typeface="宋体" charset="-122"/>
                <a:cs typeface="Arial" charset="0"/>
              </a:rPr>
              <a:t>和</a:t>
            </a:r>
            <a:r>
              <a:rPr lang="zh-CN" altLang="en-US" dirty="0" smtClean="0">
                <a:latin typeface="Arial" charset="0"/>
                <a:ea typeface="宋体" charset="-122"/>
                <a:cs typeface="Arial" charset="0"/>
              </a:rPr>
              <a:t>三萜类</a:t>
            </a:r>
            <a:r>
              <a:rPr lang="en-US" altLang="zh-CN" dirty="0" smtClean="0">
                <a:latin typeface="Arial" charset="0"/>
                <a:ea typeface="宋体" charset="-122"/>
                <a:cs typeface="Arial" charset="0"/>
              </a:rPr>
              <a:t>;</a:t>
            </a:r>
            <a:r>
              <a:rPr lang="zh-CN" altLang="en-US" dirty="0">
                <a:latin typeface="Arial" charset="0"/>
                <a:ea typeface="宋体" charset="-122"/>
                <a:cs typeface="Arial" charset="0"/>
              </a:rPr>
              <a:t>酚</a:t>
            </a:r>
            <a:r>
              <a:rPr lang="zh-CN" altLang="en-US" dirty="0" smtClean="0">
                <a:latin typeface="Arial" charset="0"/>
                <a:ea typeface="宋体" charset="-122"/>
                <a:cs typeface="Arial" charset="0"/>
              </a:rPr>
              <a:t>类：鞣质</a:t>
            </a:r>
            <a:r>
              <a:rPr lang="zh-CN" altLang="en-US" dirty="0">
                <a:latin typeface="Arial" charset="0"/>
                <a:ea typeface="宋体" charset="-122"/>
                <a:cs typeface="Arial" charset="0"/>
              </a:rPr>
              <a:t>。</a:t>
            </a:r>
          </a:p>
        </p:txBody>
      </p:sp>
      <p:grpSp>
        <p:nvGrpSpPr>
          <p:cNvPr id="5" name="Group 22"/>
          <p:cNvGrpSpPr>
            <a:grpSpLocks/>
          </p:cNvGrpSpPr>
          <p:nvPr/>
        </p:nvGrpSpPr>
        <p:grpSpPr bwMode="auto">
          <a:xfrm>
            <a:off x="2509838" y="4725988"/>
            <a:ext cx="6237287" cy="1631950"/>
            <a:chOff x="904" y="2057"/>
            <a:chExt cx="3976" cy="804"/>
          </a:xfrm>
          <a:solidFill>
            <a:schemeClr val="accent4">
              <a:lumMod val="20000"/>
              <a:lumOff val="80000"/>
            </a:schemeClr>
          </a:solidFill>
        </p:grpSpPr>
        <p:sp>
          <p:nvSpPr>
            <p:cNvPr id="19481" name="AutoShape 23"/>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9482" name="AutoShape 24"/>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sp>
        <p:nvSpPr>
          <p:cNvPr id="78881" name="Text Box 33"/>
          <p:cNvSpPr txBox="1">
            <a:spLocks noChangeArrowheads="1"/>
          </p:cNvSpPr>
          <p:nvPr/>
        </p:nvSpPr>
        <p:spPr bwMode="black">
          <a:xfrm>
            <a:off x="2843213" y="4751388"/>
            <a:ext cx="5903912" cy="336550"/>
          </a:xfrm>
          <a:prstGeom prst="rect">
            <a:avLst/>
          </a:prstGeom>
          <a:noFill/>
          <a:ln w="9525" algn="ctr">
            <a:noFill/>
            <a:miter lim="800000"/>
            <a:headEnd/>
            <a:tailEnd/>
          </a:ln>
          <a:effectLst>
            <a:outerShdw dist="17961" dir="2700000" algn="ctr" rotWithShape="0">
              <a:srgbClr val="000000">
                <a:alpha val="50000"/>
              </a:srgbClr>
            </a:outerShdw>
          </a:effectLst>
        </p:spPr>
        <p:txBody>
          <a:bodyPr>
            <a:spAutoFit/>
          </a:bodyPr>
          <a:lstStyle/>
          <a:p>
            <a:pPr>
              <a:defRPr/>
            </a:pPr>
            <a:r>
              <a:rPr lang="zh-CN" altLang="en-US" sz="1600" b="1" dirty="0">
                <a:solidFill>
                  <a:srgbClr val="0066FF"/>
                </a:solidFill>
                <a:latin typeface="Arial" charset="0"/>
                <a:ea typeface="黑体" pitchFamily="49" charset="-122"/>
                <a:cs typeface="Arial" charset="0"/>
              </a:rPr>
              <a:t>药理</a:t>
            </a:r>
            <a:r>
              <a:rPr lang="zh-CN" altLang="en-US" sz="1600" b="1" dirty="0" smtClean="0">
                <a:solidFill>
                  <a:srgbClr val="0066FF"/>
                </a:solidFill>
                <a:latin typeface="Arial" charset="0"/>
                <a:ea typeface="黑体" pitchFamily="49" charset="-122"/>
                <a:cs typeface="Arial" charset="0"/>
              </a:rPr>
              <a:t>作用</a:t>
            </a:r>
            <a:endParaRPr lang="zh-CN" altLang="en-US" sz="1600" b="1" dirty="0">
              <a:solidFill>
                <a:srgbClr val="0066FF"/>
              </a:solidFill>
              <a:latin typeface="Arial" charset="0"/>
              <a:ea typeface="黑体" pitchFamily="49" charset="-122"/>
              <a:cs typeface="Arial" charset="0"/>
            </a:endParaRPr>
          </a:p>
        </p:txBody>
      </p:sp>
      <p:sp>
        <p:nvSpPr>
          <p:cNvPr id="19473" name="Text Box 34"/>
          <p:cNvSpPr txBox="1">
            <a:spLocks noChangeArrowheads="1"/>
          </p:cNvSpPr>
          <p:nvPr/>
        </p:nvSpPr>
        <p:spPr bwMode="auto">
          <a:xfrm>
            <a:off x="2771775" y="5113338"/>
            <a:ext cx="5903913" cy="2031325"/>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dirty="0" smtClean="0">
                <a:latin typeface="Arial" charset="0"/>
                <a:ea typeface="宋体" charset="-122"/>
                <a:cs typeface="Arial" charset="0"/>
              </a:rPr>
              <a:t>抗</a:t>
            </a:r>
            <a:r>
              <a:rPr lang="zh-CN" altLang="en-US" dirty="0">
                <a:latin typeface="Arial" charset="0"/>
                <a:ea typeface="宋体" charset="-122"/>
                <a:cs typeface="Arial" charset="0"/>
              </a:rPr>
              <a:t>炎、抗菌、抗</a:t>
            </a:r>
            <a:r>
              <a:rPr lang="zh-CN" altLang="en-US" dirty="0" smtClean="0">
                <a:latin typeface="Arial" charset="0"/>
                <a:ea typeface="宋体" charset="-122"/>
                <a:cs typeface="Arial" charset="0"/>
              </a:rPr>
              <a:t>病毒</a:t>
            </a:r>
            <a:endParaRPr lang="en-US" altLang="zh-CN" dirty="0" smtClean="0">
              <a:latin typeface="Arial" charset="0"/>
              <a:ea typeface="宋体" charset="-122"/>
              <a:cs typeface="Arial" charset="0"/>
            </a:endParaRPr>
          </a:p>
          <a:p>
            <a:pPr>
              <a:spcBef>
                <a:spcPct val="50000"/>
              </a:spcBef>
              <a:buFont typeface="Wingdings" pitchFamily="2" charset="2"/>
              <a:buChar char="l"/>
            </a:pPr>
            <a:r>
              <a:rPr lang="zh-CN" altLang="en-US" dirty="0" smtClean="0">
                <a:latin typeface="Arial" charset="0"/>
                <a:ea typeface="宋体" charset="-122"/>
                <a:cs typeface="Arial" charset="0"/>
              </a:rPr>
              <a:t>中和毒素、护肝</a:t>
            </a:r>
            <a:endParaRPr lang="en-US" altLang="zh-CN" dirty="0" smtClean="0">
              <a:latin typeface="Arial" charset="0"/>
              <a:ea typeface="宋体" charset="-122"/>
              <a:cs typeface="Arial" charset="0"/>
            </a:endParaRPr>
          </a:p>
          <a:p>
            <a:pPr>
              <a:spcBef>
                <a:spcPct val="50000"/>
              </a:spcBef>
              <a:buFont typeface="Wingdings" pitchFamily="2" charset="2"/>
              <a:buChar char="l"/>
            </a:pPr>
            <a:r>
              <a:rPr lang="zh-CN" altLang="en-US" dirty="0">
                <a:latin typeface="Arial" charset="0"/>
                <a:ea typeface="宋体" charset="-122"/>
                <a:cs typeface="Arial" charset="0"/>
              </a:rPr>
              <a:t>抗氧化作用</a:t>
            </a:r>
            <a:r>
              <a:rPr lang="zh-CN" altLang="en-US" dirty="0" smtClean="0">
                <a:latin typeface="Arial" charset="0"/>
                <a:ea typeface="宋体" charset="-122"/>
                <a:cs typeface="Arial" charset="0"/>
              </a:rPr>
              <a:t>、止血、镇痛、免疫调节等</a:t>
            </a:r>
            <a:endParaRPr lang="en-US" altLang="zh-CN" dirty="0" smtClean="0">
              <a:latin typeface="Arial" charset="0"/>
              <a:ea typeface="宋体" charset="-122"/>
              <a:cs typeface="Arial" charset="0"/>
            </a:endParaRPr>
          </a:p>
          <a:p>
            <a:pPr>
              <a:spcBef>
                <a:spcPct val="50000"/>
              </a:spcBef>
              <a:buFont typeface="Wingdings" pitchFamily="2" charset="2"/>
              <a:buChar char="l"/>
            </a:pPr>
            <a:endParaRPr lang="zh-CN" altLang="en-US" dirty="0">
              <a:latin typeface="Arial" charset="0"/>
              <a:ea typeface="宋体" charset="-122"/>
              <a:cs typeface="Arial" charset="0"/>
            </a:endParaRPr>
          </a:p>
          <a:p>
            <a:pPr eaLnBrk="1" hangingPunct="1">
              <a:spcBef>
                <a:spcPct val="50000"/>
              </a:spcBef>
            </a:pPr>
            <a:endParaRPr lang="zh-CN" altLang="en-US" dirty="0">
              <a:latin typeface="Arial" charset="0"/>
              <a:ea typeface="宋体" charset="-122"/>
              <a:cs typeface="Arial" charset="0"/>
            </a:endParaRPr>
          </a:p>
        </p:txBody>
      </p:sp>
      <p:pic>
        <p:nvPicPr>
          <p:cNvPr id="19474" name="Picture 69" descr="9825bc315c6034a82aada5c0cb13495409237627"/>
          <p:cNvPicPr>
            <a:picLocks noChangeAspect="1" noChangeArrowheads="1"/>
          </p:cNvPicPr>
          <p:nvPr/>
        </p:nvPicPr>
        <p:blipFill>
          <a:blip r:embed="rId3" cstate="print"/>
          <a:srcRect/>
          <a:stretch>
            <a:fillRect/>
          </a:stretch>
        </p:blipFill>
        <p:spPr bwMode="auto">
          <a:xfrm>
            <a:off x="755650" y="1401763"/>
            <a:ext cx="2573338" cy="1882775"/>
          </a:xfrm>
          <a:prstGeom prst="rect">
            <a:avLst/>
          </a:prstGeom>
          <a:noFill/>
          <a:ln w="9525">
            <a:noFill/>
            <a:miter lim="800000"/>
            <a:headEnd/>
            <a:tailEnd/>
          </a:ln>
        </p:spPr>
      </p:pic>
      <p:pic>
        <p:nvPicPr>
          <p:cNvPr id="33"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grpSp>
        <p:nvGrpSpPr>
          <p:cNvPr id="34" name="Group 12"/>
          <p:cNvGrpSpPr>
            <a:grpSpLocks/>
          </p:cNvGrpSpPr>
          <p:nvPr/>
        </p:nvGrpSpPr>
        <p:grpSpPr bwMode="auto">
          <a:xfrm>
            <a:off x="2214451" y="5178952"/>
            <a:ext cx="609600" cy="522288"/>
            <a:chOff x="579" y="1386"/>
            <a:chExt cx="385" cy="383"/>
          </a:xfrm>
        </p:grpSpPr>
        <p:sp>
          <p:nvSpPr>
            <p:cNvPr id="35" name="Oval 13"/>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36" name="Group 14"/>
            <p:cNvGrpSpPr>
              <a:grpSpLocks/>
            </p:cNvGrpSpPr>
            <p:nvPr/>
          </p:nvGrpSpPr>
          <p:grpSpPr bwMode="auto">
            <a:xfrm>
              <a:off x="587" y="1392"/>
              <a:ext cx="369" cy="369"/>
              <a:chOff x="587" y="1392"/>
              <a:chExt cx="369" cy="369"/>
            </a:xfrm>
          </p:grpSpPr>
          <p:sp>
            <p:nvSpPr>
              <p:cNvPr id="37" name="Oval 15"/>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38" name="Oval 16"/>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39" name="Oval 17"/>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40" name="Oval 18"/>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sp>
        <p:nvSpPr>
          <p:cNvPr id="41" name="Text Box 20"/>
          <p:cNvSpPr txBox="1">
            <a:spLocks noChangeArrowheads="1"/>
          </p:cNvSpPr>
          <p:nvPr/>
        </p:nvSpPr>
        <p:spPr bwMode="gray">
          <a:xfrm>
            <a:off x="2339975" y="5207589"/>
            <a:ext cx="379413" cy="457200"/>
          </a:xfrm>
          <a:prstGeom prst="rect">
            <a:avLst/>
          </a:prstGeom>
          <a:noFill/>
          <a:ln w="9525">
            <a:noFill/>
            <a:miter lim="800000"/>
            <a:headEnd/>
            <a:tailEnd/>
          </a:ln>
        </p:spPr>
        <p:txBody>
          <a:bodyPr>
            <a:spAutoFit/>
          </a:bodyPr>
          <a:lstStyle/>
          <a:p>
            <a:pPr algn="ctr" eaLnBrk="1" hangingPunct="1">
              <a:spcBef>
                <a:spcPct val="50000"/>
              </a:spcBef>
            </a:pPr>
            <a:r>
              <a:rPr lang="en-US" altLang="zh-CN" sz="2400" b="1" dirty="0" smtClean="0">
                <a:solidFill>
                  <a:srgbClr val="080808"/>
                </a:solidFill>
                <a:latin typeface="Arial" charset="0"/>
                <a:ea typeface="宋体" charset="-122"/>
                <a:cs typeface="Arial" charset="0"/>
              </a:rPr>
              <a:t>2</a:t>
            </a:r>
            <a:endParaRPr lang="en-US" altLang="zh-CN" sz="2400" b="1" dirty="0">
              <a:solidFill>
                <a:srgbClr val="080808"/>
              </a:solidFill>
              <a:latin typeface="Arial" charset="0"/>
              <a:ea typeface="宋体" charset="-122"/>
              <a:cs typeface="Arial" charset="0"/>
            </a:endParaRPr>
          </a:p>
        </p:txBody>
      </p:sp>
    </p:spTree>
    <p:extLst>
      <p:ext uri="{BB962C8B-B14F-4D97-AF65-F5344CB8AC3E}">
        <p14:creationId xmlns:p14="http://schemas.microsoft.com/office/powerpoint/2010/main" xmlns="" val="15041558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259632" y="188640"/>
            <a:ext cx="7489825" cy="646331"/>
          </a:xfrm>
          <a:prstGeom prst="rect">
            <a:avLst/>
          </a:prstGeom>
          <a:noFill/>
          <a:ln w="9525">
            <a:noFill/>
            <a:miter lim="800000"/>
            <a:headEnd/>
            <a:tailEnd/>
          </a:ln>
          <a:effectLst/>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季德胜蛇药片治疗</a:t>
            </a:r>
            <a:r>
              <a:rPr lang="zh-CN" altLang="en-US" sz="3600" b="1" dirty="0" smtClean="0">
                <a:solidFill>
                  <a:srgbClr val="006600"/>
                </a:solidFill>
                <a:latin typeface="华文新魏" pitchFamily="2" charset="-122"/>
                <a:ea typeface="华文新魏" pitchFamily="2" charset="-122"/>
              </a:rPr>
              <a:t>乙型肝炎（一）</a:t>
            </a:r>
            <a:endParaRPr lang="en-US" altLang="zh-CN" sz="3600" b="1" dirty="0">
              <a:solidFill>
                <a:srgbClr val="006600"/>
              </a:solidFill>
              <a:latin typeface="华文新魏" pitchFamily="2" charset="-122"/>
              <a:ea typeface="华文新魏" pitchFamily="2" charset="-122"/>
            </a:endParaRPr>
          </a:p>
        </p:txBody>
      </p:sp>
      <p:sp>
        <p:nvSpPr>
          <p:cNvPr id="6" name="Text Box 4"/>
          <p:cNvSpPr txBox="1">
            <a:spLocks noChangeArrowheads="1"/>
          </p:cNvSpPr>
          <p:nvPr/>
        </p:nvSpPr>
        <p:spPr bwMode="auto">
          <a:xfrm>
            <a:off x="539750" y="875246"/>
            <a:ext cx="8064500" cy="2110834"/>
          </a:xfrm>
          <a:prstGeom prst="rect">
            <a:avLst/>
          </a:prstGeom>
          <a:noFill/>
          <a:ln w="9525">
            <a:noFill/>
            <a:miter lim="800000"/>
            <a:headEnd/>
            <a:tailEnd/>
          </a:ln>
          <a:effectLst/>
        </p:spPr>
        <p:txBody>
          <a:bodyPr>
            <a:spAutoFit/>
          </a:bodyPr>
          <a:lstStyle/>
          <a:p>
            <a:pPr algn="just">
              <a:lnSpc>
                <a:spcPts val="2500"/>
              </a:lnSpc>
            </a:pPr>
            <a:r>
              <a:rPr lang="zh-CN" altLang="en-US" sz="1600" dirty="0" smtClean="0">
                <a:latin typeface="黑体" pitchFamily="49" charset="-122"/>
                <a:ea typeface="黑体" pitchFamily="49" charset="-122"/>
              </a:rPr>
              <a:t>江苏省如皋市人民医院用</a:t>
            </a:r>
            <a:r>
              <a:rPr lang="zh-CN" altLang="en-US" sz="1600" b="1" dirty="0">
                <a:solidFill>
                  <a:srgbClr val="FF0000"/>
                </a:solidFill>
                <a:latin typeface="黑体" pitchFamily="49" charset="-122"/>
                <a:ea typeface="黑体" pitchFamily="49" charset="-122"/>
              </a:rPr>
              <a:t>季德胜蛇药片</a:t>
            </a:r>
            <a:r>
              <a:rPr lang="zh-CN" altLang="en-US" sz="1600" b="1" dirty="0" smtClean="0">
                <a:solidFill>
                  <a:srgbClr val="FF0000"/>
                </a:solidFill>
                <a:latin typeface="黑体" pitchFamily="49" charset="-122"/>
                <a:ea typeface="黑体" pitchFamily="49" charset="-122"/>
              </a:rPr>
              <a:t>联合拉米夫定</a:t>
            </a:r>
            <a:r>
              <a:rPr lang="zh-CN" altLang="en-US" sz="1600" dirty="0" smtClean="0">
                <a:latin typeface="黑体" pitchFamily="49" charset="-122"/>
                <a:ea typeface="黑体" pitchFamily="49" charset="-122"/>
              </a:rPr>
              <a:t>治疗湿热中阻型慢性乙型肝炎</a:t>
            </a:r>
            <a:r>
              <a:rPr lang="en-US" altLang="zh-CN" sz="1600" dirty="0" smtClean="0">
                <a:latin typeface="黑体" pitchFamily="49" charset="-122"/>
                <a:ea typeface="黑体" pitchFamily="49" charset="-122"/>
              </a:rPr>
              <a:t>65</a:t>
            </a:r>
            <a:r>
              <a:rPr lang="zh-CN" altLang="en-US" sz="1600" dirty="0" smtClean="0">
                <a:latin typeface="黑体" pitchFamily="49" charset="-122"/>
                <a:ea typeface="黑体" pitchFamily="49" charset="-122"/>
              </a:rPr>
              <a:t>例。</a:t>
            </a:r>
            <a:endParaRPr lang="en-US" altLang="zh-CN" sz="1600" dirty="0" smtClean="0">
              <a:latin typeface="黑体" pitchFamily="49" charset="-122"/>
              <a:ea typeface="黑体" pitchFamily="49" charset="-122"/>
            </a:endParaRPr>
          </a:p>
          <a:p>
            <a:pPr algn="just">
              <a:lnSpc>
                <a:spcPts val="2500"/>
              </a:lnSpc>
            </a:pPr>
            <a:r>
              <a:rPr lang="zh-CN" altLang="en-US" sz="1600" b="1" dirty="0" smtClean="0">
                <a:solidFill>
                  <a:srgbClr val="0000FF"/>
                </a:solidFill>
                <a:ea typeface="宋体" pitchFamily="2" charset="-122"/>
              </a:rPr>
              <a:t>治疗组：</a:t>
            </a:r>
            <a:r>
              <a:rPr lang="zh-CN" altLang="en-US" sz="1600" dirty="0" smtClean="0">
                <a:ea typeface="宋体" pitchFamily="2" charset="-122"/>
              </a:rPr>
              <a:t>季德胜蛇药片（每次</a:t>
            </a:r>
            <a:r>
              <a:rPr lang="en-US" altLang="zh-CN" sz="1600" dirty="0" smtClean="0">
                <a:ea typeface="宋体" pitchFamily="2" charset="-122"/>
              </a:rPr>
              <a:t>10</a:t>
            </a:r>
            <a:r>
              <a:rPr lang="zh-CN" altLang="en-US" sz="1600" dirty="0" smtClean="0">
                <a:ea typeface="宋体" pitchFamily="2" charset="-122"/>
              </a:rPr>
              <a:t>片，每日</a:t>
            </a:r>
            <a:r>
              <a:rPr lang="en-US" altLang="zh-CN" sz="1600" dirty="0" smtClean="0">
                <a:ea typeface="宋体" pitchFamily="2" charset="-122"/>
              </a:rPr>
              <a:t>2</a:t>
            </a:r>
            <a:r>
              <a:rPr lang="zh-CN" altLang="en-US" sz="1600" dirty="0" smtClean="0">
                <a:ea typeface="宋体" pitchFamily="2" charset="-122"/>
              </a:rPr>
              <a:t>次）和拉米夫定</a:t>
            </a:r>
            <a:endParaRPr lang="en-US" altLang="zh-CN" sz="1600" dirty="0" smtClean="0">
              <a:ea typeface="宋体" pitchFamily="2" charset="-122"/>
            </a:endParaRPr>
          </a:p>
          <a:p>
            <a:pPr algn="just">
              <a:lnSpc>
                <a:spcPts val="2500"/>
              </a:lnSpc>
            </a:pPr>
            <a:r>
              <a:rPr lang="zh-CN" altLang="en-US" sz="1600" b="1" dirty="0" smtClean="0">
                <a:solidFill>
                  <a:srgbClr val="0000FF"/>
                </a:solidFill>
                <a:ea typeface="宋体" pitchFamily="2" charset="-122"/>
              </a:rPr>
              <a:t>对照组：</a:t>
            </a:r>
            <a:r>
              <a:rPr lang="zh-CN" altLang="en-US" sz="1600" dirty="0" smtClean="0">
                <a:ea typeface="宋体" pitchFamily="2" charset="-122"/>
              </a:rPr>
              <a:t>拉米夫定</a:t>
            </a:r>
            <a:endParaRPr lang="en-US" altLang="zh-CN" sz="1600" dirty="0" smtClean="0">
              <a:ea typeface="宋体" pitchFamily="2" charset="-122"/>
            </a:endParaRPr>
          </a:p>
          <a:p>
            <a:pPr algn="just">
              <a:lnSpc>
                <a:spcPts val="2500"/>
              </a:lnSpc>
            </a:pPr>
            <a:endParaRPr lang="en-US" altLang="zh-CN" sz="1600" dirty="0" smtClean="0">
              <a:ea typeface="宋体" pitchFamily="2" charset="-122"/>
            </a:endParaRPr>
          </a:p>
          <a:p>
            <a:pPr algn="ctr">
              <a:lnSpc>
                <a:spcPts val="2500"/>
              </a:lnSpc>
            </a:pPr>
            <a:r>
              <a:rPr lang="zh-CN" altLang="en-US" dirty="0">
                <a:ea typeface="宋体" pitchFamily="2" charset="-122"/>
              </a:rPr>
              <a:t>　</a:t>
            </a:r>
          </a:p>
          <a:p>
            <a:pPr>
              <a:spcBef>
                <a:spcPct val="50000"/>
              </a:spcBef>
            </a:pPr>
            <a:endParaRPr lang="zh-CN" altLang="en-US" dirty="0">
              <a:ea typeface="宋体" pitchFamily="2" charset="-122"/>
            </a:endParaRPr>
          </a:p>
        </p:txBody>
      </p:sp>
      <p:sp>
        <p:nvSpPr>
          <p:cNvPr id="7" name="TextBox 6"/>
          <p:cNvSpPr txBox="1"/>
          <p:nvPr/>
        </p:nvSpPr>
        <p:spPr>
          <a:xfrm>
            <a:off x="500034" y="1857364"/>
            <a:ext cx="1571636" cy="338554"/>
          </a:xfrm>
          <a:prstGeom prst="rect">
            <a:avLst/>
          </a:prstGeom>
          <a:noFill/>
        </p:spPr>
        <p:txBody>
          <a:bodyPr wrap="square" rtlCol="0">
            <a:spAutoFit/>
          </a:bodyPr>
          <a:lstStyle/>
          <a:p>
            <a:r>
              <a:rPr lang="zh-CN" altLang="en-US" sz="1600" b="1" dirty="0" smtClean="0">
                <a:solidFill>
                  <a:srgbClr val="C00000"/>
                </a:solidFill>
                <a:latin typeface="宋体" pitchFamily="2" charset="-122"/>
                <a:ea typeface="宋体" pitchFamily="2" charset="-122"/>
              </a:rPr>
              <a:t>治疗结果：</a:t>
            </a:r>
            <a:endParaRPr lang="zh-CN" altLang="en-US" sz="1600" b="1" dirty="0">
              <a:solidFill>
                <a:srgbClr val="C00000"/>
              </a:solidFill>
              <a:latin typeface="宋体" pitchFamily="2" charset="-122"/>
              <a:ea typeface="宋体" pitchFamily="2" charset="-122"/>
            </a:endParaRPr>
          </a:p>
        </p:txBody>
      </p:sp>
      <p:pic>
        <p:nvPicPr>
          <p:cNvPr id="1026" name="Picture 2"/>
          <p:cNvPicPr>
            <a:picLocks noChangeAspect="1" noChangeArrowheads="1"/>
          </p:cNvPicPr>
          <p:nvPr/>
        </p:nvPicPr>
        <p:blipFill>
          <a:blip r:embed="rId3" cstate="print"/>
          <a:srcRect/>
          <a:stretch>
            <a:fillRect/>
          </a:stretch>
        </p:blipFill>
        <p:spPr bwMode="auto">
          <a:xfrm>
            <a:off x="1785918" y="1857364"/>
            <a:ext cx="5446601" cy="3768778"/>
          </a:xfrm>
          <a:prstGeom prst="rect">
            <a:avLst/>
          </a:prstGeom>
          <a:noFill/>
          <a:ln w="9525">
            <a:noFill/>
            <a:miter lim="800000"/>
            <a:headEnd/>
            <a:tailEnd/>
          </a:ln>
          <a:effectLst/>
        </p:spPr>
      </p:pic>
      <p:sp>
        <p:nvSpPr>
          <p:cNvPr id="9" name="Rectangle 29"/>
          <p:cNvSpPr>
            <a:spLocks noChangeArrowheads="1"/>
          </p:cNvSpPr>
          <p:nvPr/>
        </p:nvSpPr>
        <p:spPr bwMode="auto">
          <a:xfrm>
            <a:off x="811382" y="5733256"/>
            <a:ext cx="7560839" cy="554056"/>
          </a:xfrm>
          <a:prstGeom prst="rect">
            <a:avLst/>
          </a:prstGeom>
          <a:solidFill>
            <a:schemeClr val="accent4">
              <a:lumMod val="20000"/>
              <a:lumOff val="80000"/>
              <a:alpha val="34000"/>
            </a:schemeClr>
          </a:solidFill>
          <a:ln w="9525" algn="ctr">
            <a:solidFill>
              <a:schemeClr val="bg1"/>
            </a:solidFill>
            <a:miter lim="800000"/>
            <a:headEnd/>
            <a:tailEnd/>
          </a:ln>
          <a:effectLst/>
        </p:spPr>
        <p:txBody>
          <a:bodyPr wrap="none" anchor="ctr"/>
          <a:lstStyle/>
          <a:p>
            <a:r>
              <a:rPr lang="zh-CN" altLang="en-US" sz="1400" dirty="0"/>
              <a:t>刘炜炜</a:t>
            </a:r>
            <a:r>
              <a:rPr lang="en-US" altLang="zh-CN" sz="1400" dirty="0"/>
              <a:t>,</a:t>
            </a:r>
            <a:r>
              <a:rPr lang="zh-CN" altLang="en-US" sz="1400" dirty="0"/>
              <a:t>姚建华</a:t>
            </a:r>
            <a:r>
              <a:rPr lang="en-US" altLang="zh-CN" sz="1400" dirty="0"/>
              <a:t>,</a:t>
            </a:r>
            <a:r>
              <a:rPr lang="zh-CN" altLang="en-US" sz="1400" dirty="0"/>
              <a:t>丁俊琪</a:t>
            </a:r>
            <a:r>
              <a:rPr lang="en-US" altLang="zh-CN" sz="1400" dirty="0"/>
              <a:t>. </a:t>
            </a:r>
            <a:r>
              <a:rPr lang="zh-CN" altLang="en-US" sz="1400" dirty="0"/>
              <a:t>季德胜蛇药片联合拉米夫定治疗湿热中阻型慢性乙型肝炎临床观察</a:t>
            </a:r>
            <a:r>
              <a:rPr lang="en-US" altLang="zh-CN" sz="1400" dirty="0"/>
              <a:t>[J</a:t>
            </a:r>
            <a:r>
              <a:rPr lang="en-US" altLang="zh-CN" sz="1400" dirty="0" smtClean="0"/>
              <a:t>].</a:t>
            </a:r>
          </a:p>
          <a:p>
            <a:r>
              <a:rPr lang="en-US" altLang="zh-CN" sz="1400" dirty="0" smtClean="0"/>
              <a:t> </a:t>
            </a:r>
            <a:r>
              <a:rPr lang="zh-CN" altLang="en-US" sz="1400" dirty="0"/>
              <a:t>亚太传统医药</a:t>
            </a:r>
            <a:r>
              <a:rPr lang="en-US" altLang="zh-CN" sz="1400" dirty="0"/>
              <a:t>,2012,8(10):89-90.</a:t>
            </a:r>
            <a:endParaRPr lang="zh-CN" altLang="en-US" sz="1400" dirty="0">
              <a:latin typeface="Arial" pitchFamily="34" charset="0"/>
              <a:ea typeface="宋体" pitchFamily="2" charset="-122"/>
            </a:endParaRPr>
          </a:p>
        </p:txBody>
      </p:sp>
      <p:pic>
        <p:nvPicPr>
          <p:cNvPr id="10"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292247" y="1295400"/>
            <a:ext cx="6494463" cy="2133600"/>
          </a:xfrm>
          <a:prstGeom prst="rect">
            <a:avLst/>
          </a:prstGeom>
          <a:noFill/>
          <a:ln w="9525">
            <a:noFill/>
            <a:miter lim="800000"/>
            <a:headEnd/>
            <a:tailEnd/>
          </a:ln>
          <a:effectLst/>
        </p:spPr>
      </p:pic>
      <p:sp>
        <p:nvSpPr>
          <p:cNvPr id="7" name="Rectangle 29"/>
          <p:cNvSpPr>
            <a:spLocks noChangeArrowheads="1"/>
          </p:cNvSpPr>
          <p:nvPr/>
        </p:nvSpPr>
        <p:spPr bwMode="auto">
          <a:xfrm>
            <a:off x="834669" y="5357826"/>
            <a:ext cx="7452107" cy="554056"/>
          </a:xfrm>
          <a:prstGeom prst="rect">
            <a:avLst/>
          </a:prstGeom>
          <a:solidFill>
            <a:schemeClr val="accent4">
              <a:lumMod val="20000"/>
              <a:lumOff val="80000"/>
              <a:alpha val="34000"/>
            </a:schemeClr>
          </a:solidFill>
          <a:ln w="9525" algn="ctr">
            <a:solidFill>
              <a:schemeClr val="bg1"/>
            </a:solidFill>
            <a:miter lim="800000"/>
            <a:headEnd/>
            <a:tailEnd/>
          </a:ln>
          <a:effectLst/>
        </p:spPr>
        <p:txBody>
          <a:bodyPr wrap="none" anchor="ctr"/>
          <a:lstStyle/>
          <a:p>
            <a:r>
              <a:rPr lang="zh-CN" altLang="en-US" sz="1400" dirty="0"/>
              <a:t>刘炜炜</a:t>
            </a:r>
            <a:r>
              <a:rPr lang="en-US" altLang="zh-CN" sz="1400" dirty="0"/>
              <a:t>,</a:t>
            </a:r>
            <a:r>
              <a:rPr lang="zh-CN" altLang="en-US" sz="1400" dirty="0"/>
              <a:t>姚建华</a:t>
            </a:r>
            <a:r>
              <a:rPr lang="en-US" altLang="zh-CN" sz="1400" dirty="0"/>
              <a:t>,</a:t>
            </a:r>
            <a:r>
              <a:rPr lang="zh-CN" altLang="en-US" sz="1400" dirty="0"/>
              <a:t>丁俊琪</a:t>
            </a:r>
            <a:r>
              <a:rPr lang="en-US" altLang="zh-CN" sz="1400" dirty="0"/>
              <a:t>. </a:t>
            </a:r>
            <a:r>
              <a:rPr lang="zh-CN" altLang="en-US" sz="1400" dirty="0"/>
              <a:t>季德胜蛇药片联合拉米夫定治疗湿热中阻型慢性乙型肝炎临床观察</a:t>
            </a:r>
            <a:r>
              <a:rPr lang="en-US" altLang="zh-CN" sz="1400" dirty="0"/>
              <a:t>[J].</a:t>
            </a:r>
          </a:p>
          <a:p>
            <a:r>
              <a:rPr lang="en-US" altLang="zh-CN" sz="1400" dirty="0"/>
              <a:t> </a:t>
            </a:r>
            <a:r>
              <a:rPr lang="zh-CN" altLang="en-US" sz="1400" dirty="0"/>
              <a:t>亚太传统医药</a:t>
            </a:r>
            <a:r>
              <a:rPr lang="en-US" altLang="zh-CN" sz="1400" dirty="0"/>
              <a:t>,2012,8(10):89-90.</a:t>
            </a:r>
            <a:endParaRPr lang="zh-CN" altLang="en-US" sz="1400" dirty="0">
              <a:latin typeface="Arial" pitchFamily="34" charset="0"/>
              <a:ea typeface="宋体" pitchFamily="2" charset="-122"/>
            </a:endParaRPr>
          </a:p>
        </p:txBody>
      </p:sp>
      <p:sp>
        <p:nvSpPr>
          <p:cNvPr id="8" name="TextBox 69"/>
          <p:cNvSpPr txBox="1">
            <a:spLocks noChangeArrowheads="1"/>
          </p:cNvSpPr>
          <p:nvPr/>
        </p:nvSpPr>
        <p:spPr bwMode="auto">
          <a:xfrm>
            <a:off x="785786" y="3714752"/>
            <a:ext cx="7500990" cy="1246495"/>
          </a:xfrm>
          <a:prstGeom prst="rect">
            <a:avLst/>
          </a:prstGeom>
          <a:noFill/>
          <a:ln w="9525">
            <a:noFill/>
            <a:miter lim="800000"/>
            <a:headEnd/>
            <a:tailEnd/>
          </a:ln>
        </p:spPr>
        <p:txBody>
          <a:bodyPr wrap="square">
            <a:spAutoFit/>
          </a:bodyPr>
          <a:lstStyle/>
          <a:p>
            <a:pPr algn="just">
              <a:lnSpc>
                <a:spcPts val="3000"/>
              </a:lnSpc>
              <a:buClr>
                <a:srgbClr val="008000"/>
              </a:buClr>
              <a:buBlip>
                <a:blip r:embed="rId4"/>
              </a:buBlip>
            </a:pPr>
            <a:r>
              <a:rPr lang="zh-CN" altLang="en-US" b="1" dirty="0" smtClean="0">
                <a:latin typeface="宋体" pitchFamily="2" charset="-122"/>
                <a:ea typeface="宋体" pitchFamily="2" charset="-122"/>
              </a:rPr>
              <a:t>结果表明：</a:t>
            </a:r>
            <a:endParaRPr lang="en-US" altLang="zh-CN" b="1" dirty="0" smtClean="0">
              <a:latin typeface="宋体" pitchFamily="2" charset="-122"/>
              <a:ea typeface="宋体" pitchFamily="2" charset="-122"/>
            </a:endParaRPr>
          </a:p>
          <a:p>
            <a:pPr algn="just">
              <a:lnSpc>
                <a:spcPts val="3000"/>
              </a:lnSpc>
              <a:buClr>
                <a:srgbClr val="008000"/>
              </a:buClr>
            </a:pPr>
            <a:r>
              <a:rPr lang="zh-CN" altLang="en-US" b="1" dirty="0" smtClean="0">
                <a:latin typeface="宋体" pitchFamily="2" charset="-122"/>
                <a:ea typeface="宋体" pitchFamily="2" charset="-122"/>
              </a:rPr>
              <a:t>季德胜蛇药片联合拉米夫定治疗慢性乙型肝炎，显著改善肝功能，提高病毒应答作用和减少病毒耐药率。</a:t>
            </a:r>
            <a:endParaRPr lang="zh-CN" altLang="en-US" b="1" dirty="0">
              <a:latin typeface="宋体" pitchFamily="2" charset="-122"/>
              <a:ea typeface="宋体" pitchFamily="2" charset="-122"/>
            </a:endParaRPr>
          </a:p>
        </p:txBody>
      </p:sp>
      <p:sp>
        <p:nvSpPr>
          <p:cNvPr id="9" name="Text Box 5"/>
          <p:cNvSpPr txBox="1">
            <a:spLocks noChangeArrowheads="1"/>
          </p:cNvSpPr>
          <p:nvPr/>
        </p:nvSpPr>
        <p:spPr bwMode="auto">
          <a:xfrm>
            <a:off x="1331640" y="139463"/>
            <a:ext cx="7489825" cy="646331"/>
          </a:xfrm>
          <a:prstGeom prst="rect">
            <a:avLst/>
          </a:prstGeom>
          <a:noFill/>
          <a:ln w="9525">
            <a:noFill/>
            <a:miter lim="800000"/>
            <a:headEnd/>
            <a:tailEnd/>
          </a:ln>
          <a:effectLst/>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季德胜蛇药片治疗</a:t>
            </a:r>
            <a:r>
              <a:rPr lang="zh-CN" altLang="en-US" sz="3600" b="1" dirty="0" smtClean="0">
                <a:solidFill>
                  <a:srgbClr val="006600"/>
                </a:solidFill>
                <a:latin typeface="华文新魏" pitchFamily="2" charset="-122"/>
                <a:ea typeface="华文新魏" pitchFamily="2" charset="-122"/>
              </a:rPr>
              <a:t>乙型肝炎（一）</a:t>
            </a:r>
            <a:endParaRPr lang="en-US" altLang="zh-CN" sz="3600" b="1" dirty="0">
              <a:solidFill>
                <a:srgbClr val="006600"/>
              </a:solidFill>
              <a:latin typeface="华文新魏" pitchFamily="2" charset="-122"/>
              <a:ea typeface="华文新魏" pitchFamily="2" charset="-122"/>
            </a:endParaRPr>
          </a:p>
        </p:txBody>
      </p:sp>
      <p:pic>
        <p:nvPicPr>
          <p:cNvPr id="10" name="Picture 5" descr="E:\新整理\公司宣传\公司logo\LOGO.png"/>
          <p:cNvPicPr>
            <a:picLocks noChangeAspect="1" noChangeArrowheads="1"/>
          </p:cNvPicPr>
          <p:nvPr/>
        </p:nvPicPr>
        <p:blipFill>
          <a:blip r:embed="rId5"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39750" y="875246"/>
            <a:ext cx="8064500" cy="2110834"/>
          </a:xfrm>
          <a:prstGeom prst="rect">
            <a:avLst/>
          </a:prstGeom>
          <a:noFill/>
          <a:ln w="9525">
            <a:noFill/>
            <a:miter lim="800000"/>
            <a:headEnd/>
            <a:tailEnd/>
          </a:ln>
          <a:effectLst/>
        </p:spPr>
        <p:txBody>
          <a:bodyPr>
            <a:spAutoFit/>
          </a:bodyPr>
          <a:lstStyle/>
          <a:p>
            <a:pPr algn="just">
              <a:lnSpc>
                <a:spcPts val="2500"/>
              </a:lnSpc>
            </a:pPr>
            <a:r>
              <a:rPr lang="zh-CN" altLang="en-US" sz="1600" dirty="0">
                <a:latin typeface="黑体" pitchFamily="49" charset="-122"/>
                <a:ea typeface="黑体" pitchFamily="49" charset="-122"/>
              </a:rPr>
              <a:t>湖北省咸宁市中心</a:t>
            </a:r>
            <a:r>
              <a:rPr lang="zh-CN" altLang="en-US" sz="1600" dirty="0" smtClean="0">
                <a:latin typeface="黑体" pitchFamily="49" charset="-122"/>
                <a:ea typeface="黑体" pitchFamily="49" charset="-122"/>
              </a:rPr>
              <a:t>医院用</a:t>
            </a:r>
            <a:r>
              <a:rPr lang="zh-CN" altLang="en-US" sz="1600" b="1" dirty="0">
                <a:solidFill>
                  <a:srgbClr val="FF0000"/>
                </a:solidFill>
                <a:latin typeface="黑体" pitchFamily="49" charset="-122"/>
                <a:ea typeface="黑体" pitchFamily="49" charset="-122"/>
              </a:rPr>
              <a:t>季德胜蛇药片联合香菇菌多糖</a:t>
            </a:r>
            <a:r>
              <a:rPr lang="zh-CN" altLang="en-US" sz="1600" dirty="0">
                <a:latin typeface="黑体" pitchFamily="49" charset="-122"/>
                <a:ea typeface="黑体" pitchFamily="49" charset="-122"/>
              </a:rPr>
              <a:t>片治疗慢性乙型肝炎 </a:t>
            </a:r>
            <a:r>
              <a:rPr lang="en-US" altLang="zh-CN" sz="1600" dirty="0">
                <a:latin typeface="黑体" pitchFamily="49" charset="-122"/>
                <a:ea typeface="黑体" pitchFamily="49" charset="-122"/>
              </a:rPr>
              <a:t>30</a:t>
            </a:r>
            <a:r>
              <a:rPr lang="zh-CN" altLang="en-US" sz="1600" dirty="0" smtClean="0">
                <a:latin typeface="黑体" pitchFamily="49" charset="-122"/>
                <a:ea typeface="黑体" pitchFamily="49" charset="-122"/>
              </a:rPr>
              <a:t>例。</a:t>
            </a:r>
            <a:endParaRPr lang="en-US" altLang="zh-CN" sz="1600" dirty="0" smtClean="0">
              <a:latin typeface="黑体" pitchFamily="49" charset="-122"/>
              <a:ea typeface="黑体" pitchFamily="49" charset="-122"/>
            </a:endParaRPr>
          </a:p>
          <a:p>
            <a:pPr algn="just">
              <a:lnSpc>
                <a:spcPts val="2500"/>
              </a:lnSpc>
            </a:pPr>
            <a:r>
              <a:rPr lang="zh-CN" altLang="en-US" sz="1600" b="1" dirty="0" smtClean="0">
                <a:solidFill>
                  <a:srgbClr val="0000FF"/>
                </a:solidFill>
                <a:ea typeface="宋体" pitchFamily="2" charset="-122"/>
              </a:rPr>
              <a:t>治疗组：</a:t>
            </a:r>
            <a:r>
              <a:rPr lang="zh-CN" altLang="en-US" sz="1600" dirty="0" smtClean="0">
                <a:ea typeface="宋体" pitchFamily="2" charset="-122"/>
              </a:rPr>
              <a:t>季德胜蛇药片（每次</a:t>
            </a:r>
            <a:r>
              <a:rPr lang="en-US" altLang="zh-CN" sz="1600" dirty="0" smtClean="0">
                <a:ea typeface="宋体" pitchFamily="2" charset="-122"/>
              </a:rPr>
              <a:t>3 </a:t>
            </a:r>
            <a:r>
              <a:rPr lang="zh-CN" altLang="en-US" sz="1600" dirty="0" smtClean="0">
                <a:ea typeface="宋体" pitchFamily="2" charset="-122"/>
              </a:rPr>
              <a:t>～ </a:t>
            </a:r>
            <a:r>
              <a:rPr lang="en-US" altLang="zh-CN" sz="1600" dirty="0" smtClean="0">
                <a:ea typeface="宋体" pitchFamily="2" charset="-122"/>
              </a:rPr>
              <a:t>5</a:t>
            </a:r>
            <a:r>
              <a:rPr lang="zh-CN" altLang="en-US" sz="1600" dirty="0" smtClean="0">
                <a:ea typeface="宋体" pitchFamily="2" charset="-122"/>
              </a:rPr>
              <a:t>片，每日</a:t>
            </a:r>
            <a:r>
              <a:rPr lang="en-US" altLang="zh-CN" sz="1600" dirty="0" smtClean="0">
                <a:ea typeface="宋体" pitchFamily="2" charset="-122"/>
              </a:rPr>
              <a:t>2</a:t>
            </a:r>
            <a:r>
              <a:rPr lang="zh-CN" altLang="en-US" sz="1600" dirty="0" smtClean="0">
                <a:ea typeface="宋体" pitchFamily="2" charset="-122"/>
              </a:rPr>
              <a:t>次）和香菇菌多糖片</a:t>
            </a:r>
            <a:endParaRPr lang="en-US" altLang="zh-CN" sz="1600" dirty="0" smtClean="0">
              <a:ea typeface="宋体" pitchFamily="2" charset="-122"/>
            </a:endParaRPr>
          </a:p>
          <a:p>
            <a:pPr algn="just">
              <a:lnSpc>
                <a:spcPts val="2500"/>
              </a:lnSpc>
            </a:pPr>
            <a:r>
              <a:rPr lang="zh-CN" altLang="en-US" sz="1600" b="1" dirty="0" smtClean="0">
                <a:solidFill>
                  <a:srgbClr val="0000FF"/>
                </a:solidFill>
                <a:ea typeface="宋体" pitchFamily="2" charset="-122"/>
              </a:rPr>
              <a:t>对照组：</a:t>
            </a:r>
            <a:r>
              <a:rPr lang="zh-CN" altLang="en-US" sz="1600" dirty="0" smtClean="0">
                <a:ea typeface="宋体" pitchFamily="2" charset="-122"/>
              </a:rPr>
              <a:t>乙肝</a:t>
            </a:r>
            <a:r>
              <a:rPr lang="zh-CN" altLang="en-US" sz="1600" dirty="0">
                <a:ea typeface="宋体" pitchFamily="2" charset="-122"/>
              </a:rPr>
              <a:t>解毒胶囊和乙肝扶正</a:t>
            </a:r>
            <a:r>
              <a:rPr lang="zh-CN" altLang="en-US" sz="1600" dirty="0" smtClean="0">
                <a:ea typeface="宋体" pitchFamily="2" charset="-122"/>
              </a:rPr>
              <a:t>胶囊</a:t>
            </a:r>
            <a:endParaRPr lang="en-US" altLang="zh-CN" sz="1600" dirty="0" smtClean="0">
              <a:ea typeface="宋体" pitchFamily="2" charset="-122"/>
            </a:endParaRPr>
          </a:p>
          <a:p>
            <a:pPr algn="just">
              <a:lnSpc>
                <a:spcPts val="2500"/>
              </a:lnSpc>
            </a:pPr>
            <a:endParaRPr lang="en-US" altLang="zh-CN" sz="1600" dirty="0" smtClean="0">
              <a:ea typeface="宋体" pitchFamily="2" charset="-122"/>
            </a:endParaRPr>
          </a:p>
          <a:p>
            <a:pPr algn="ctr">
              <a:lnSpc>
                <a:spcPts val="2500"/>
              </a:lnSpc>
            </a:pPr>
            <a:r>
              <a:rPr lang="zh-CN" altLang="en-US" sz="1600" dirty="0" smtClean="0">
                <a:latin typeface="黑体" pitchFamily="49" charset="-122"/>
                <a:ea typeface="黑体" pitchFamily="49" charset="-122"/>
              </a:rPr>
              <a:t>表</a:t>
            </a:r>
            <a:r>
              <a:rPr lang="en-US" altLang="zh-CN" sz="1600" dirty="0" smtClean="0">
                <a:latin typeface="黑体" pitchFamily="49" charset="-122"/>
                <a:ea typeface="黑体" pitchFamily="49" charset="-122"/>
              </a:rPr>
              <a:t>1.</a:t>
            </a:r>
            <a:r>
              <a:rPr lang="zh-CN" altLang="en-US" sz="1600" dirty="0" smtClean="0">
                <a:latin typeface="黑体" pitchFamily="49" charset="-122"/>
                <a:ea typeface="黑体" pitchFamily="49" charset="-122"/>
              </a:rPr>
              <a:t>治疗后两组患者血清乙肝病毒标志物和</a:t>
            </a:r>
            <a:r>
              <a:rPr lang="en-US" altLang="zh-CN" sz="1600" dirty="0" smtClean="0">
                <a:latin typeface="黑体" pitchFamily="49" charset="-122"/>
                <a:ea typeface="黑体" pitchFamily="49" charset="-122"/>
              </a:rPr>
              <a:t>HBVDNA</a:t>
            </a:r>
            <a:r>
              <a:rPr lang="zh-CN" altLang="en-US" sz="1600" dirty="0" smtClean="0">
                <a:latin typeface="黑体" pitchFamily="49" charset="-122"/>
                <a:ea typeface="黑体" pitchFamily="49" charset="-122"/>
              </a:rPr>
              <a:t>变化情况 </a:t>
            </a:r>
            <a:r>
              <a:rPr lang="zh-CN" altLang="en-US" dirty="0">
                <a:ea typeface="宋体" pitchFamily="2" charset="-122"/>
              </a:rPr>
              <a:t>　</a:t>
            </a:r>
          </a:p>
          <a:p>
            <a:pPr>
              <a:spcBef>
                <a:spcPct val="50000"/>
              </a:spcBef>
            </a:pPr>
            <a:endParaRPr lang="zh-CN" altLang="en-US" dirty="0">
              <a:ea typeface="宋体" pitchFamily="2" charset="-122"/>
            </a:endParaRPr>
          </a:p>
        </p:txBody>
      </p:sp>
      <p:sp>
        <p:nvSpPr>
          <p:cNvPr id="8" name="Text Box 7"/>
          <p:cNvSpPr txBox="1">
            <a:spLocks noChangeArrowheads="1"/>
          </p:cNvSpPr>
          <p:nvPr/>
        </p:nvSpPr>
        <p:spPr bwMode="auto">
          <a:xfrm>
            <a:off x="900113" y="2268547"/>
            <a:ext cx="7488237" cy="779463"/>
          </a:xfrm>
          <a:prstGeom prst="rect">
            <a:avLst/>
          </a:prstGeom>
          <a:noFill/>
          <a:ln w="9525">
            <a:noFill/>
            <a:miter lim="800000"/>
            <a:headEnd/>
            <a:tailEnd/>
          </a:ln>
          <a:effectLst/>
        </p:spPr>
        <p:txBody>
          <a:bodyPr>
            <a:spAutoFit/>
          </a:bodyPr>
          <a:lstStyle/>
          <a:p>
            <a:r>
              <a:rPr lang="zh-CN" altLang="en-US">
                <a:ea typeface="宋体" pitchFamily="2" charset="-122"/>
              </a:rPr>
              <a:t>　</a:t>
            </a:r>
          </a:p>
          <a:p>
            <a:pPr>
              <a:spcBef>
                <a:spcPct val="50000"/>
              </a:spcBef>
            </a:pPr>
            <a:endParaRPr lang="zh-CN" altLang="en-US">
              <a:ea typeface="宋体" pitchFamily="2" charset="-122"/>
            </a:endParaRPr>
          </a:p>
        </p:txBody>
      </p:sp>
      <p:sp>
        <p:nvSpPr>
          <p:cNvPr id="9" name="Line 8"/>
          <p:cNvSpPr>
            <a:spLocks noChangeShapeType="1"/>
          </p:cNvSpPr>
          <p:nvPr/>
        </p:nvSpPr>
        <p:spPr bwMode="auto">
          <a:xfrm>
            <a:off x="395288" y="2562227"/>
            <a:ext cx="8353425" cy="0"/>
          </a:xfrm>
          <a:prstGeom prst="line">
            <a:avLst/>
          </a:prstGeom>
          <a:noFill/>
          <a:ln w="19050">
            <a:solidFill>
              <a:schemeClr val="tx1"/>
            </a:solidFill>
            <a:round/>
            <a:headEnd/>
            <a:tailEnd/>
          </a:ln>
          <a:effectLst/>
        </p:spPr>
        <p:txBody>
          <a:bodyPr/>
          <a:lstStyle/>
          <a:p>
            <a:endParaRPr lang="zh-CN" altLang="en-US"/>
          </a:p>
        </p:txBody>
      </p:sp>
      <p:sp>
        <p:nvSpPr>
          <p:cNvPr id="10" name="Line 9"/>
          <p:cNvSpPr>
            <a:spLocks noChangeShapeType="1"/>
          </p:cNvSpPr>
          <p:nvPr/>
        </p:nvSpPr>
        <p:spPr bwMode="auto">
          <a:xfrm>
            <a:off x="395288" y="3273435"/>
            <a:ext cx="8353425" cy="0"/>
          </a:xfrm>
          <a:prstGeom prst="line">
            <a:avLst/>
          </a:prstGeom>
          <a:noFill/>
          <a:ln w="19050">
            <a:solidFill>
              <a:schemeClr val="tx1"/>
            </a:solidFill>
            <a:round/>
            <a:headEnd/>
            <a:tailEnd/>
          </a:ln>
          <a:effectLst/>
        </p:spPr>
        <p:txBody>
          <a:bodyPr/>
          <a:lstStyle/>
          <a:p>
            <a:endParaRPr lang="zh-CN" altLang="en-US"/>
          </a:p>
        </p:txBody>
      </p:sp>
      <p:sp>
        <p:nvSpPr>
          <p:cNvPr id="11" name="Line 10"/>
          <p:cNvSpPr>
            <a:spLocks noChangeShapeType="1"/>
          </p:cNvSpPr>
          <p:nvPr/>
        </p:nvSpPr>
        <p:spPr bwMode="auto">
          <a:xfrm>
            <a:off x="395288" y="4857760"/>
            <a:ext cx="8353425" cy="0"/>
          </a:xfrm>
          <a:prstGeom prst="line">
            <a:avLst/>
          </a:prstGeom>
          <a:noFill/>
          <a:ln w="19050">
            <a:solidFill>
              <a:schemeClr val="tx1"/>
            </a:solidFill>
            <a:round/>
            <a:headEnd/>
            <a:tailEnd/>
          </a:ln>
          <a:effectLst/>
        </p:spPr>
        <p:txBody>
          <a:bodyPr/>
          <a:lstStyle/>
          <a:p>
            <a:endParaRPr lang="zh-CN" altLang="en-US"/>
          </a:p>
        </p:txBody>
      </p:sp>
      <p:sp>
        <p:nvSpPr>
          <p:cNvPr id="12" name="Text Box 11"/>
          <p:cNvSpPr txBox="1">
            <a:spLocks noChangeArrowheads="1"/>
          </p:cNvSpPr>
          <p:nvPr/>
        </p:nvSpPr>
        <p:spPr bwMode="auto">
          <a:xfrm>
            <a:off x="971550" y="2863860"/>
            <a:ext cx="1546225" cy="336550"/>
          </a:xfrm>
          <a:prstGeom prst="rect">
            <a:avLst/>
          </a:prstGeom>
          <a:noFill/>
          <a:ln w="9525">
            <a:noFill/>
            <a:miter lim="800000"/>
            <a:headEnd/>
            <a:tailEnd/>
          </a:ln>
          <a:effectLst/>
        </p:spPr>
        <p:txBody>
          <a:bodyPr>
            <a:spAutoFit/>
          </a:bodyPr>
          <a:lstStyle/>
          <a:p>
            <a:pPr eaLnBrk="1" hangingPunct="1">
              <a:spcBef>
                <a:spcPct val="50000"/>
              </a:spcBef>
            </a:pPr>
            <a:r>
              <a:rPr lang="en-US" altLang="zh-CN" sz="1600">
                <a:latin typeface="Arial" pitchFamily="34" charset="0"/>
                <a:ea typeface="宋体" pitchFamily="2" charset="-122"/>
              </a:rPr>
              <a:t>HBeAg</a:t>
            </a:r>
            <a:r>
              <a:rPr lang="zh-CN" altLang="en-US" sz="1600">
                <a:latin typeface="Arial" pitchFamily="34" charset="0"/>
                <a:ea typeface="宋体" pitchFamily="2" charset="-122"/>
              </a:rPr>
              <a:t>（</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13" name="Text Box 12"/>
          <p:cNvSpPr txBox="1">
            <a:spLocks noChangeArrowheads="1"/>
          </p:cNvSpPr>
          <p:nvPr/>
        </p:nvSpPr>
        <p:spPr bwMode="auto">
          <a:xfrm>
            <a:off x="2193925" y="2863860"/>
            <a:ext cx="1474788" cy="336550"/>
          </a:xfrm>
          <a:prstGeom prst="rect">
            <a:avLst/>
          </a:prstGeom>
          <a:noFill/>
          <a:ln w="9525">
            <a:noFill/>
            <a:miter lim="800000"/>
            <a:headEnd/>
            <a:tailEnd/>
          </a:ln>
          <a:effectLst/>
        </p:spPr>
        <p:txBody>
          <a:bodyPr>
            <a:spAutoFit/>
          </a:bodyPr>
          <a:lstStyle/>
          <a:p>
            <a:pPr eaLnBrk="1" hangingPunct="1">
              <a:spcBef>
                <a:spcPct val="50000"/>
              </a:spcBef>
            </a:pPr>
            <a:r>
              <a:rPr lang="zh-CN" altLang="en-US" sz="1600" dirty="0">
                <a:latin typeface="Arial" pitchFamily="34" charset="0"/>
                <a:ea typeface="宋体" pitchFamily="2" charset="-122"/>
              </a:rPr>
              <a:t>抗</a:t>
            </a:r>
            <a:r>
              <a:rPr lang="en-US" altLang="zh-CN" sz="1600" dirty="0" err="1">
                <a:latin typeface="Arial" pitchFamily="34" charset="0"/>
                <a:ea typeface="宋体" pitchFamily="2" charset="-122"/>
              </a:rPr>
              <a:t>HBe</a:t>
            </a:r>
            <a:r>
              <a:rPr lang="zh-CN" altLang="en-US" sz="1600" dirty="0">
                <a:latin typeface="Arial" pitchFamily="34" charset="0"/>
                <a:ea typeface="宋体" pitchFamily="2" charset="-122"/>
              </a:rPr>
              <a:t>（</a:t>
            </a:r>
            <a:r>
              <a:rPr lang="en-US" altLang="zh-CN" sz="1600" dirty="0">
                <a:latin typeface="Arial" pitchFamily="34" charset="0"/>
                <a:ea typeface="宋体" pitchFamily="2" charset="-122"/>
              </a:rPr>
              <a:t>+</a:t>
            </a:r>
            <a:r>
              <a:rPr lang="zh-CN" altLang="en-US" sz="1600" dirty="0">
                <a:latin typeface="Arial" pitchFamily="34" charset="0"/>
                <a:ea typeface="宋体" pitchFamily="2" charset="-122"/>
              </a:rPr>
              <a:t>）</a:t>
            </a:r>
          </a:p>
        </p:txBody>
      </p:sp>
      <p:sp>
        <p:nvSpPr>
          <p:cNvPr id="14" name="Text Box 17"/>
          <p:cNvSpPr txBox="1">
            <a:spLocks noChangeArrowheads="1"/>
          </p:cNvSpPr>
          <p:nvPr/>
        </p:nvSpPr>
        <p:spPr bwMode="auto">
          <a:xfrm>
            <a:off x="214282" y="3346460"/>
            <a:ext cx="935037" cy="366712"/>
          </a:xfrm>
          <a:prstGeom prst="rect">
            <a:avLst/>
          </a:prstGeom>
          <a:noFill/>
          <a:ln w="9525">
            <a:noFill/>
            <a:miter lim="800000"/>
            <a:headEnd/>
            <a:tailEnd/>
          </a:ln>
          <a:effectLst/>
        </p:spPr>
        <p:txBody>
          <a:bodyPr>
            <a:spAutoFit/>
          </a:bodyPr>
          <a:lstStyle/>
          <a:p>
            <a:pPr eaLnBrk="1" hangingPunct="1">
              <a:spcBef>
                <a:spcPct val="50000"/>
              </a:spcBef>
            </a:pPr>
            <a:r>
              <a:rPr lang="zh-CN" altLang="en-US" b="1" dirty="0" smtClean="0">
                <a:solidFill>
                  <a:srgbClr val="CC3300"/>
                </a:solidFill>
                <a:latin typeface="Arial" pitchFamily="34" charset="0"/>
                <a:ea typeface="宋体" pitchFamily="2" charset="-122"/>
              </a:rPr>
              <a:t>治疗组</a:t>
            </a:r>
            <a:endParaRPr lang="zh-CN" altLang="en-US" b="1" dirty="0">
              <a:solidFill>
                <a:srgbClr val="CC3300"/>
              </a:solidFill>
              <a:latin typeface="Arial" pitchFamily="34" charset="0"/>
              <a:ea typeface="宋体" pitchFamily="2" charset="-122"/>
            </a:endParaRPr>
          </a:p>
        </p:txBody>
      </p:sp>
      <p:sp>
        <p:nvSpPr>
          <p:cNvPr id="15" name="Text Box 18"/>
          <p:cNvSpPr txBox="1">
            <a:spLocks noChangeArrowheads="1"/>
          </p:cNvSpPr>
          <p:nvPr/>
        </p:nvSpPr>
        <p:spPr bwMode="auto">
          <a:xfrm>
            <a:off x="214282" y="3770322"/>
            <a:ext cx="935037" cy="366713"/>
          </a:xfrm>
          <a:prstGeom prst="rect">
            <a:avLst/>
          </a:prstGeom>
          <a:noFill/>
          <a:ln w="9525">
            <a:noFill/>
            <a:miter lim="800000"/>
            <a:headEnd/>
            <a:tailEnd/>
          </a:ln>
          <a:effectLst/>
        </p:spPr>
        <p:txBody>
          <a:bodyPr>
            <a:spAutoFit/>
          </a:bodyPr>
          <a:lstStyle/>
          <a:p>
            <a:pPr eaLnBrk="1" hangingPunct="1">
              <a:spcBef>
                <a:spcPct val="50000"/>
              </a:spcBef>
            </a:pPr>
            <a:r>
              <a:rPr lang="zh-CN" altLang="en-US" b="1" dirty="0" smtClean="0">
                <a:solidFill>
                  <a:srgbClr val="CC3300"/>
                </a:solidFill>
                <a:latin typeface="Arial" pitchFamily="34" charset="0"/>
                <a:ea typeface="宋体" pitchFamily="2" charset="-122"/>
              </a:rPr>
              <a:t>对照组</a:t>
            </a:r>
            <a:endParaRPr lang="zh-CN" altLang="en-US" b="1" dirty="0">
              <a:solidFill>
                <a:srgbClr val="CC3300"/>
              </a:solidFill>
              <a:latin typeface="Arial" pitchFamily="34" charset="0"/>
              <a:ea typeface="宋体" pitchFamily="2" charset="-122"/>
            </a:endParaRPr>
          </a:p>
        </p:txBody>
      </p:sp>
      <p:sp>
        <p:nvSpPr>
          <p:cNvPr id="16" name="Text Box 19"/>
          <p:cNvSpPr txBox="1">
            <a:spLocks noChangeArrowheads="1"/>
          </p:cNvSpPr>
          <p:nvPr/>
        </p:nvSpPr>
        <p:spPr bwMode="auto">
          <a:xfrm>
            <a:off x="1182688" y="3400435"/>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56.7%</a:t>
            </a:r>
            <a:endParaRPr lang="zh-CN" altLang="en-US" sz="1400">
              <a:latin typeface="Arial" pitchFamily="34" charset="0"/>
              <a:ea typeface="宋体" pitchFamily="2" charset="-122"/>
            </a:endParaRPr>
          </a:p>
        </p:txBody>
      </p:sp>
      <p:sp>
        <p:nvSpPr>
          <p:cNvPr id="17" name="Rectangle 29"/>
          <p:cNvSpPr>
            <a:spLocks noChangeArrowheads="1"/>
          </p:cNvSpPr>
          <p:nvPr/>
        </p:nvSpPr>
        <p:spPr bwMode="auto">
          <a:xfrm>
            <a:off x="468313" y="5357826"/>
            <a:ext cx="7488063" cy="554056"/>
          </a:xfrm>
          <a:prstGeom prst="rect">
            <a:avLst/>
          </a:prstGeom>
          <a:solidFill>
            <a:schemeClr val="accent4">
              <a:lumMod val="20000"/>
              <a:lumOff val="80000"/>
              <a:alpha val="34000"/>
            </a:schemeClr>
          </a:solidFill>
          <a:ln w="9525" algn="ctr">
            <a:solidFill>
              <a:schemeClr val="bg1"/>
            </a:solidFill>
            <a:miter lim="800000"/>
            <a:headEnd/>
            <a:tailEnd/>
          </a:ln>
          <a:effectLst/>
        </p:spPr>
        <p:txBody>
          <a:bodyPr wrap="none" anchor="ctr"/>
          <a:lstStyle/>
          <a:p>
            <a:r>
              <a:rPr lang="zh-CN" altLang="en-US" sz="1400" dirty="0" smtClean="0">
                <a:latin typeface="Arial" pitchFamily="34" charset="0"/>
                <a:ea typeface="宋体" pitchFamily="2" charset="-122"/>
              </a:rPr>
              <a:t>方向明</a:t>
            </a:r>
            <a:r>
              <a:rPr lang="en-US" altLang="zh-CN" sz="1400" dirty="0" smtClean="0">
                <a:latin typeface="Arial" pitchFamily="34" charset="0"/>
                <a:ea typeface="宋体" pitchFamily="2" charset="-122"/>
              </a:rPr>
              <a:t>.</a:t>
            </a:r>
            <a:r>
              <a:rPr lang="zh-CN" altLang="en-US" sz="1400" dirty="0" smtClean="0">
                <a:ea typeface="宋体" pitchFamily="2" charset="-122"/>
              </a:rPr>
              <a:t>季德胜蛇药片联合香菇菌多糖片治疗慢性乙型肝炎 </a:t>
            </a:r>
            <a:r>
              <a:rPr lang="en-US" altLang="zh-CN" sz="1400" dirty="0" smtClean="0">
                <a:ea typeface="宋体" pitchFamily="2" charset="-122"/>
              </a:rPr>
              <a:t>30</a:t>
            </a:r>
            <a:r>
              <a:rPr lang="zh-CN" altLang="en-US" sz="1400" dirty="0" smtClean="0">
                <a:ea typeface="宋体" pitchFamily="2" charset="-122"/>
              </a:rPr>
              <a:t>例临床观察</a:t>
            </a:r>
            <a:r>
              <a:rPr lang="zh-CN" altLang="en-US" sz="1400" dirty="0" smtClean="0">
                <a:latin typeface="Arial" pitchFamily="34" charset="0"/>
                <a:ea typeface="宋体" pitchFamily="2" charset="-122"/>
              </a:rPr>
              <a:t>「</a:t>
            </a:r>
            <a:r>
              <a:rPr lang="en-US" altLang="zh-CN" sz="1400" dirty="0">
                <a:latin typeface="Arial" pitchFamily="34" charset="0"/>
                <a:ea typeface="宋体" pitchFamily="2" charset="-122"/>
              </a:rPr>
              <a:t>J</a:t>
            </a:r>
            <a:r>
              <a:rPr lang="zh-CN" altLang="en-US" sz="1400" dirty="0">
                <a:latin typeface="Arial" pitchFamily="34" charset="0"/>
                <a:ea typeface="宋体" pitchFamily="2" charset="-122"/>
              </a:rPr>
              <a:t>」</a:t>
            </a:r>
            <a:r>
              <a:rPr lang="en-US" altLang="zh-CN" sz="1400" dirty="0" smtClean="0">
                <a:latin typeface="Arial" pitchFamily="34" charset="0"/>
                <a:ea typeface="宋体" pitchFamily="2" charset="-122"/>
              </a:rPr>
              <a:t>.</a:t>
            </a:r>
            <a:r>
              <a:rPr lang="zh-CN" altLang="en-US" sz="1400" dirty="0" smtClean="0">
                <a:latin typeface="Arial" pitchFamily="34" charset="0"/>
                <a:ea typeface="宋体" pitchFamily="2" charset="-122"/>
              </a:rPr>
              <a:t>中国实用</a:t>
            </a:r>
            <a:endParaRPr lang="en-US" altLang="zh-CN" sz="1400" dirty="0" smtClean="0">
              <a:latin typeface="Arial" pitchFamily="34" charset="0"/>
              <a:ea typeface="宋体" pitchFamily="2" charset="-122"/>
            </a:endParaRPr>
          </a:p>
          <a:p>
            <a:r>
              <a:rPr lang="zh-CN" altLang="en-US" sz="1400" dirty="0" smtClean="0">
                <a:latin typeface="Arial" pitchFamily="34" charset="0"/>
                <a:ea typeface="宋体" pitchFamily="2" charset="-122"/>
              </a:rPr>
              <a:t>中西医杂志，</a:t>
            </a:r>
            <a:r>
              <a:rPr lang="en-US" altLang="zh-CN" sz="1400" dirty="0" smtClean="0">
                <a:latin typeface="Arial" pitchFamily="34" charset="0"/>
                <a:ea typeface="宋体" pitchFamily="2" charset="-122"/>
              </a:rPr>
              <a:t>2004</a:t>
            </a:r>
            <a:r>
              <a:rPr lang="zh-CN" altLang="en-US" sz="1400" dirty="0" smtClean="0">
                <a:latin typeface="Arial" pitchFamily="34" charset="0"/>
                <a:ea typeface="宋体" pitchFamily="2" charset="-122"/>
              </a:rPr>
              <a:t>（</a:t>
            </a:r>
            <a:r>
              <a:rPr lang="en-US" altLang="zh-CN" sz="1400" dirty="0">
                <a:latin typeface="Arial" pitchFamily="34" charset="0"/>
                <a:ea typeface="宋体" pitchFamily="2" charset="-122"/>
              </a:rPr>
              <a:t> </a:t>
            </a:r>
            <a:r>
              <a:rPr lang="en-US" altLang="zh-CN" sz="1400" dirty="0" smtClean="0">
                <a:latin typeface="Arial" pitchFamily="34" charset="0"/>
                <a:ea typeface="宋体" pitchFamily="2" charset="-122"/>
              </a:rPr>
              <a:t>05 </a:t>
            </a:r>
            <a:r>
              <a:rPr lang="zh-CN" altLang="en-US" sz="1400" dirty="0" smtClean="0">
                <a:latin typeface="Arial" pitchFamily="34" charset="0"/>
                <a:ea typeface="宋体" pitchFamily="2" charset="-122"/>
              </a:rPr>
              <a:t>）</a:t>
            </a:r>
            <a:r>
              <a:rPr lang="zh-CN" altLang="en-US" sz="1400" dirty="0"/>
              <a:t>：</a:t>
            </a:r>
            <a:r>
              <a:rPr lang="en-US" altLang="zh-CN" sz="1400" dirty="0" smtClean="0"/>
              <a:t>664-665.</a:t>
            </a:r>
            <a:endParaRPr lang="zh-CN" altLang="en-US" sz="1400" dirty="0">
              <a:latin typeface="Arial" pitchFamily="34" charset="0"/>
              <a:ea typeface="宋体" pitchFamily="2" charset="-122"/>
            </a:endParaRPr>
          </a:p>
        </p:txBody>
      </p:sp>
      <p:sp>
        <p:nvSpPr>
          <p:cNvPr id="18" name="Text Box 30"/>
          <p:cNvSpPr txBox="1">
            <a:spLocks noChangeArrowheads="1"/>
          </p:cNvSpPr>
          <p:nvPr/>
        </p:nvSpPr>
        <p:spPr bwMode="auto">
          <a:xfrm>
            <a:off x="3452813" y="2865447"/>
            <a:ext cx="2051050" cy="336550"/>
          </a:xfrm>
          <a:prstGeom prst="rect">
            <a:avLst/>
          </a:prstGeom>
          <a:noFill/>
          <a:ln w="9525">
            <a:noFill/>
            <a:miter lim="800000"/>
            <a:headEnd/>
            <a:tailEnd/>
          </a:ln>
          <a:effectLst/>
        </p:spPr>
        <p:txBody>
          <a:bodyPr>
            <a:spAutoFit/>
          </a:bodyPr>
          <a:lstStyle/>
          <a:p>
            <a:pPr eaLnBrk="1" hangingPunct="1">
              <a:spcBef>
                <a:spcPct val="50000"/>
              </a:spcBef>
            </a:pPr>
            <a:r>
              <a:rPr lang="en-US" altLang="zh-CN" sz="1600">
                <a:latin typeface="Arial" pitchFamily="34" charset="0"/>
                <a:ea typeface="宋体" pitchFamily="2" charset="-122"/>
              </a:rPr>
              <a:t>HBVDNA</a:t>
            </a:r>
            <a:r>
              <a:rPr lang="zh-CN" altLang="en-US" sz="1600">
                <a:latin typeface="Arial" pitchFamily="34" charset="0"/>
                <a:ea typeface="宋体" pitchFamily="2" charset="-122"/>
              </a:rPr>
              <a:t>（</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19" name="Text Box 34"/>
          <p:cNvSpPr txBox="1">
            <a:spLocks noChangeArrowheads="1"/>
          </p:cNvSpPr>
          <p:nvPr/>
        </p:nvSpPr>
        <p:spPr bwMode="auto">
          <a:xfrm>
            <a:off x="5003800" y="2863860"/>
            <a:ext cx="1546225" cy="336550"/>
          </a:xfrm>
          <a:prstGeom prst="rect">
            <a:avLst/>
          </a:prstGeom>
          <a:noFill/>
          <a:ln w="9525">
            <a:noFill/>
            <a:miter lim="800000"/>
            <a:headEnd/>
            <a:tailEnd/>
          </a:ln>
          <a:effectLst/>
        </p:spPr>
        <p:txBody>
          <a:bodyPr>
            <a:spAutoFit/>
          </a:bodyPr>
          <a:lstStyle/>
          <a:p>
            <a:pPr eaLnBrk="1" hangingPunct="1">
              <a:spcBef>
                <a:spcPct val="50000"/>
              </a:spcBef>
            </a:pPr>
            <a:r>
              <a:rPr lang="en-US" altLang="zh-CN" sz="1600">
                <a:latin typeface="Arial" pitchFamily="34" charset="0"/>
                <a:ea typeface="宋体" pitchFamily="2" charset="-122"/>
              </a:rPr>
              <a:t>HBeAg</a:t>
            </a:r>
            <a:r>
              <a:rPr lang="zh-CN" altLang="en-US" sz="1600">
                <a:latin typeface="Arial" pitchFamily="34" charset="0"/>
                <a:ea typeface="宋体" pitchFamily="2" charset="-122"/>
              </a:rPr>
              <a:t>（</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20" name="Text Box 35"/>
          <p:cNvSpPr txBox="1">
            <a:spLocks noChangeArrowheads="1"/>
          </p:cNvSpPr>
          <p:nvPr/>
        </p:nvSpPr>
        <p:spPr bwMode="auto">
          <a:xfrm>
            <a:off x="6227763" y="2863860"/>
            <a:ext cx="1474787" cy="336550"/>
          </a:xfrm>
          <a:prstGeom prst="rect">
            <a:avLst/>
          </a:prstGeom>
          <a:noFill/>
          <a:ln w="9525">
            <a:noFill/>
            <a:miter lim="800000"/>
            <a:headEnd/>
            <a:tailEnd/>
          </a:ln>
          <a:effectLst/>
        </p:spPr>
        <p:txBody>
          <a:bodyPr>
            <a:spAutoFit/>
          </a:bodyPr>
          <a:lstStyle/>
          <a:p>
            <a:pPr eaLnBrk="1" hangingPunct="1">
              <a:spcBef>
                <a:spcPct val="50000"/>
              </a:spcBef>
            </a:pPr>
            <a:r>
              <a:rPr lang="zh-CN" altLang="en-US" sz="1600">
                <a:latin typeface="Arial" pitchFamily="34" charset="0"/>
                <a:ea typeface="宋体" pitchFamily="2" charset="-122"/>
              </a:rPr>
              <a:t>抗</a:t>
            </a:r>
            <a:r>
              <a:rPr lang="en-US" altLang="zh-CN" sz="1600">
                <a:latin typeface="Arial" pitchFamily="34" charset="0"/>
                <a:ea typeface="宋体" pitchFamily="2" charset="-122"/>
              </a:rPr>
              <a:t>HBe</a:t>
            </a:r>
            <a:r>
              <a:rPr lang="zh-CN" altLang="en-US" sz="1600">
                <a:latin typeface="Arial" pitchFamily="34" charset="0"/>
                <a:ea typeface="宋体" pitchFamily="2" charset="-122"/>
              </a:rPr>
              <a:t>（</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21" name="Text Box 36"/>
          <p:cNvSpPr txBox="1">
            <a:spLocks noChangeArrowheads="1"/>
          </p:cNvSpPr>
          <p:nvPr/>
        </p:nvSpPr>
        <p:spPr bwMode="auto">
          <a:xfrm>
            <a:off x="7416800" y="2841635"/>
            <a:ext cx="2051050" cy="336550"/>
          </a:xfrm>
          <a:prstGeom prst="rect">
            <a:avLst/>
          </a:prstGeom>
          <a:noFill/>
          <a:ln w="9525">
            <a:noFill/>
            <a:miter lim="800000"/>
            <a:headEnd/>
            <a:tailEnd/>
          </a:ln>
          <a:effectLst/>
        </p:spPr>
        <p:txBody>
          <a:bodyPr>
            <a:spAutoFit/>
          </a:bodyPr>
          <a:lstStyle/>
          <a:p>
            <a:pPr eaLnBrk="1" hangingPunct="1">
              <a:spcBef>
                <a:spcPct val="50000"/>
              </a:spcBef>
            </a:pPr>
            <a:r>
              <a:rPr lang="en-US" altLang="zh-CN" sz="1600">
                <a:latin typeface="Arial" pitchFamily="34" charset="0"/>
                <a:ea typeface="宋体" pitchFamily="2" charset="-122"/>
              </a:rPr>
              <a:t>HBVDNA</a:t>
            </a:r>
            <a:r>
              <a:rPr lang="zh-CN" altLang="en-US" sz="1600">
                <a:latin typeface="Arial" pitchFamily="34" charset="0"/>
                <a:ea typeface="宋体" pitchFamily="2" charset="-122"/>
              </a:rPr>
              <a:t>（</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22" name="Text Box 37"/>
          <p:cNvSpPr txBox="1">
            <a:spLocks noChangeArrowheads="1"/>
          </p:cNvSpPr>
          <p:nvPr/>
        </p:nvSpPr>
        <p:spPr bwMode="auto">
          <a:xfrm>
            <a:off x="2128838" y="2580863"/>
            <a:ext cx="1795462" cy="338554"/>
          </a:xfrm>
          <a:prstGeom prst="rect">
            <a:avLst/>
          </a:prstGeom>
          <a:noFill/>
          <a:ln w="9525">
            <a:noFill/>
            <a:miter lim="800000"/>
            <a:headEnd/>
            <a:tailEnd/>
          </a:ln>
          <a:effectLst/>
        </p:spPr>
        <p:txBody>
          <a:bodyPr>
            <a:spAutoFit/>
          </a:bodyPr>
          <a:lstStyle/>
          <a:p>
            <a:pPr>
              <a:spcBef>
                <a:spcPct val="50000"/>
              </a:spcBef>
            </a:pPr>
            <a:r>
              <a:rPr lang="zh-CN" altLang="en-US" sz="1600" dirty="0">
                <a:ea typeface="宋体" pitchFamily="2" charset="-122"/>
              </a:rPr>
              <a:t>治疗结束时</a:t>
            </a:r>
          </a:p>
        </p:txBody>
      </p:sp>
      <p:sp>
        <p:nvSpPr>
          <p:cNvPr id="23" name="Text Box 38"/>
          <p:cNvSpPr txBox="1">
            <a:spLocks noChangeArrowheads="1"/>
          </p:cNvSpPr>
          <p:nvPr/>
        </p:nvSpPr>
        <p:spPr bwMode="auto">
          <a:xfrm>
            <a:off x="6011863" y="2580863"/>
            <a:ext cx="2049462" cy="338554"/>
          </a:xfrm>
          <a:prstGeom prst="rect">
            <a:avLst/>
          </a:prstGeom>
          <a:noFill/>
          <a:ln w="9525">
            <a:noFill/>
            <a:miter lim="800000"/>
            <a:headEnd/>
            <a:tailEnd/>
          </a:ln>
          <a:effectLst/>
        </p:spPr>
        <p:txBody>
          <a:bodyPr>
            <a:spAutoFit/>
          </a:bodyPr>
          <a:lstStyle/>
          <a:p>
            <a:pPr>
              <a:spcBef>
                <a:spcPct val="50000"/>
              </a:spcBef>
            </a:pPr>
            <a:r>
              <a:rPr lang="zh-CN" altLang="en-US" sz="1600" dirty="0">
                <a:ea typeface="宋体" pitchFamily="2" charset="-122"/>
              </a:rPr>
              <a:t>治疗结束后</a:t>
            </a:r>
            <a:r>
              <a:rPr lang="en-US" altLang="zh-CN" sz="1600" dirty="0">
                <a:ea typeface="宋体" pitchFamily="2" charset="-122"/>
              </a:rPr>
              <a:t>6</a:t>
            </a:r>
            <a:r>
              <a:rPr lang="zh-CN" altLang="en-US" sz="1600" dirty="0">
                <a:ea typeface="宋体" pitchFamily="2" charset="-122"/>
              </a:rPr>
              <a:t>个月</a:t>
            </a:r>
          </a:p>
        </p:txBody>
      </p:sp>
      <p:sp>
        <p:nvSpPr>
          <p:cNvPr id="24" name="Text Box 39"/>
          <p:cNvSpPr txBox="1">
            <a:spLocks noChangeArrowheads="1"/>
          </p:cNvSpPr>
          <p:nvPr/>
        </p:nvSpPr>
        <p:spPr bwMode="auto">
          <a:xfrm>
            <a:off x="2411413" y="3416310"/>
            <a:ext cx="1008062"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56.7%</a:t>
            </a:r>
            <a:endParaRPr lang="zh-CN" altLang="en-US" sz="1400">
              <a:latin typeface="Arial" pitchFamily="34" charset="0"/>
              <a:ea typeface="宋体" pitchFamily="2" charset="-122"/>
            </a:endParaRPr>
          </a:p>
        </p:txBody>
      </p:sp>
      <p:sp>
        <p:nvSpPr>
          <p:cNvPr id="25" name="Text Box 40"/>
          <p:cNvSpPr txBox="1">
            <a:spLocks noChangeArrowheads="1"/>
          </p:cNvSpPr>
          <p:nvPr/>
        </p:nvSpPr>
        <p:spPr bwMode="auto">
          <a:xfrm>
            <a:off x="3708400" y="3416310"/>
            <a:ext cx="1008063"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50.0%</a:t>
            </a:r>
            <a:endParaRPr lang="zh-CN" altLang="en-US" sz="1400">
              <a:latin typeface="Arial" pitchFamily="34" charset="0"/>
              <a:ea typeface="宋体" pitchFamily="2" charset="-122"/>
            </a:endParaRPr>
          </a:p>
        </p:txBody>
      </p:sp>
      <p:sp>
        <p:nvSpPr>
          <p:cNvPr id="26" name="Text Box 41"/>
          <p:cNvSpPr txBox="1">
            <a:spLocks noChangeArrowheads="1"/>
          </p:cNvSpPr>
          <p:nvPr/>
        </p:nvSpPr>
        <p:spPr bwMode="auto">
          <a:xfrm>
            <a:off x="5219700" y="3416310"/>
            <a:ext cx="1008063"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50.0%</a:t>
            </a:r>
            <a:endParaRPr lang="zh-CN" altLang="en-US" sz="1400">
              <a:latin typeface="Arial" pitchFamily="34" charset="0"/>
              <a:ea typeface="宋体" pitchFamily="2" charset="-122"/>
            </a:endParaRPr>
          </a:p>
        </p:txBody>
      </p:sp>
      <p:sp>
        <p:nvSpPr>
          <p:cNvPr id="27" name="Text Box 42"/>
          <p:cNvSpPr txBox="1">
            <a:spLocks noChangeArrowheads="1"/>
          </p:cNvSpPr>
          <p:nvPr/>
        </p:nvSpPr>
        <p:spPr bwMode="auto">
          <a:xfrm>
            <a:off x="6443663" y="3416310"/>
            <a:ext cx="1008062"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53.3%</a:t>
            </a:r>
            <a:endParaRPr lang="zh-CN" altLang="en-US" sz="1400">
              <a:latin typeface="Arial" pitchFamily="34" charset="0"/>
              <a:ea typeface="宋体" pitchFamily="2" charset="-122"/>
            </a:endParaRPr>
          </a:p>
        </p:txBody>
      </p:sp>
      <p:sp>
        <p:nvSpPr>
          <p:cNvPr id="28" name="Text Box 43"/>
          <p:cNvSpPr txBox="1">
            <a:spLocks noChangeArrowheads="1"/>
          </p:cNvSpPr>
          <p:nvPr/>
        </p:nvSpPr>
        <p:spPr bwMode="auto">
          <a:xfrm>
            <a:off x="7740650" y="3416310"/>
            <a:ext cx="1008063"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50.0%</a:t>
            </a:r>
            <a:endParaRPr lang="zh-CN" altLang="en-US" sz="1400">
              <a:latin typeface="Arial" pitchFamily="34" charset="0"/>
              <a:ea typeface="宋体" pitchFamily="2" charset="-122"/>
            </a:endParaRPr>
          </a:p>
        </p:txBody>
      </p:sp>
      <p:sp>
        <p:nvSpPr>
          <p:cNvPr id="29" name="Text Box 44"/>
          <p:cNvSpPr txBox="1">
            <a:spLocks noChangeArrowheads="1"/>
          </p:cNvSpPr>
          <p:nvPr/>
        </p:nvSpPr>
        <p:spPr bwMode="auto">
          <a:xfrm>
            <a:off x="1187450" y="3760797"/>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43.3%</a:t>
            </a:r>
            <a:endParaRPr lang="zh-CN" altLang="en-US" sz="1400">
              <a:latin typeface="Arial" pitchFamily="34" charset="0"/>
              <a:ea typeface="宋体" pitchFamily="2" charset="-122"/>
            </a:endParaRPr>
          </a:p>
        </p:txBody>
      </p:sp>
      <p:sp>
        <p:nvSpPr>
          <p:cNvPr id="30" name="Text Box 45"/>
          <p:cNvSpPr txBox="1">
            <a:spLocks noChangeArrowheads="1"/>
          </p:cNvSpPr>
          <p:nvPr/>
        </p:nvSpPr>
        <p:spPr bwMode="auto">
          <a:xfrm>
            <a:off x="2406650" y="37782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40.0%</a:t>
            </a:r>
            <a:endParaRPr lang="zh-CN" altLang="en-US" sz="1400">
              <a:latin typeface="Arial" pitchFamily="34" charset="0"/>
              <a:ea typeface="宋体" pitchFamily="2" charset="-122"/>
            </a:endParaRPr>
          </a:p>
        </p:txBody>
      </p:sp>
      <p:sp>
        <p:nvSpPr>
          <p:cNvPr id="31" name="Text Box 46"/>
          <p:cNvSpPr txBox="1">
            <a:spLocks noChangeArrowheads="1"/>
          </p:cNvSpPr>
          <p:nvPr/>
        </p:nvSpPr>
        <p:spPr bwMode="auto">
          <a:xfrm>
            <a:off x="3703638" y="37782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36.7%</a:t>
            </a:r>
            <a:endParaRPr lang="zh-CN" altLang="en-US" sz="1400">
              <a:latin typeface="Arial" pitchFamily="34" charset="0"/>
              <a:ea typeface="宋体" pitchFamily="2" charset="-122"/>
            </a:endParaRPr>
          </a:p>
        </p:txBody>
      </p:sp>
      <p:sp>
        <p:nvSpPr>
          <p:cNvPr id="32" name="Text Box 47"/>
          <p:cNvSpPr txBox="1">
            <a:spLocks noChangeArrowheads="1"/>
          </p:cNvSpPr>
          <p:nvPr/>
        </p:nvSpPr>
        <p:spPr bwMode="auto">
          <a:xfrm>
            <a:off x="5219700" y="3760797"/>
            <a:ext cx="1008063"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46.6%</a:t>
            </a:r>
            <a:endParaRPr lang="zh-CN" altLang="en-US" sz="1400">
              <a:latin typeface="Arial" pitchFamily="34" charset="0"/>
              <a:ea typeface="宋体" pitchFamily="2" charset="-122"/>
            </a:endParaRPr>
          </a:p>
        </p:txBody>
      </p:sp>
      <p:sp>
        <p:nvSpPr>
          <p:cNvPr id="33" name="Text Box 48"/>
          <p:cNvSpPr txBox="1">
            <a:spLocks noChangeArrowheads="1"/>
          </p:cNvSpPr>
          <p:nvPr/>
        </p:nvSpPr>
        <p:spPr bwMode="auto">
          <a:xfrm>
            <a:off x="6443663" y="3760797"/>
            <a:ext cx="1008062"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43.3%</a:t>
            </a:r>
            <a:endParaRPr lang="zh-CN" altLang="en-US" sz="1400">
              <a:latin typeface="Arial" pitchFamily="34" charset="0"/>
              <a:ea typeface="宋体" pitchFamily="2" charset="-122"/>
            </a:endParaRPr>
          </a:p>
        </p:txBody>
      </p:sp>
      <p:sp>
        <p:nvSpPr>
          <p:cNvPr id="34" name="Text Box 49"/>
          <p:cNvSpPr txBox="1">
            <a:spLocks noChangeArrowheads="1"/>
          </p:cNvSpPr>
          <p:nvPr/>
        </p:nvSpPr>
        <p:spPr bwMode="auto">
          <a:xfrm>
            <a:off x="7740650" y="3778260"/>
            <a:ext cx="1008063"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36.7%</a:t>
            </a:r>
            <a:endParaRPr lang="zh-CN" altLang="en-US" sz="1400">
              <a:latin typeface="Arial" pitchFamily="34" charset="0"/>
              <a:ea typeface="宋体" pitchFamily="2" charset="-122"/>
            </a:endParaRPr>
          </a:p>
        </p:txBody>
      </p:sp>
      <p:sp>
        <p:nvSpPr>
          <p:cNvPr id="35" name="Text Box 50"/>
          <p:cNvSpPr txBox="1">
            <a:spLocks noChangeArrowheads="1"/>
          </p:cNvSpPr>
          <p:nvPr/>
        </p:nvSpPr>
        <p:spPr bwMode="auto">
          <a:xfrm>
            <a:off x="323850" y="4130685"/>
            <a:ext cx="935038" cy="366712"/>
          </a:xfrm>
          <a:prstGeom prst="rect">
            <a:avLst/>
          </a:prstGeom>
          <a:noFill/>
          <a:ln w="9525">
            <a:noFill/>
            <a:miter lim="800000"/>
            <a:headEnd/>
            <a:tailEnd/>
          </a:ln>
          <a:effectLst/>
        </p:spPr>
        <p:txBody>
          <a:bodyPr>
            <a:spAutoFit/>
          </a:bodyPr>
          <a:lstStyle/>
          <a:p>
            <a:pPr eaLnBrk="1" hangingPunct="1">
              <a:spcBef>
                <a:spcPct val="50000"/>
              </a:spcBef>
            </a:pPr>
            <a:r>
              <a:rPr lang="en-US" altLang="zh-CN" b="1">
                <a:solidFill>
                  <a:srgbClr val="CC3300"/>
                </a:solidFill>
                <a:latin typeface="Arial" pitchFamily="34" charset="0"/>
                <a:ea typeface="宋体" pitchFamily="2" charset="-122"/>
              </a:rPr>
              <a:t>X </a:t>
            </a:r>
            <a:r>
              <a:rPr lang="zh-CN" altLang="en-US" b="1">
                <a:solidFill>
                  <a:srgbClr val="CC3300"/>
                </a:solidFill>
                <a:latin typeface="Arial" pitchFamily="34" charset="0"/>
                <a:ea typeface="宋体" pitchFamily="2" charset="-122"/>
              </a:rPr>
              <a:t>值</a:t>
            </a:r>
          </a:p>
        </p:txBody>
      </p:sp>
      <p:sp>
        <p:nvSpPr>
          <p:cNvPr id="36" name="Text Box 51"/>
          <p:cNvSpPr txBox="1">
            <a:spLocks noChangeArrowheads="1"/>
          </p:cNvSpPr>
          <p:nvPr/>
        </p:nvSpPr>
        <p:spPr bwMode="auto">
          <a:xfrm>
            <a:off x="395288" y="4491047"/>
            <a:ext cx="935037" cy="366713"/>
          </a:xfrm>
          <a:prstGeom prst="rect">
            <a:avLst/>
          </a:prstGeom>
          <a:noFill/>
          <a:ln w="9525">
            <a:noFill/>
            <a:miter lim="800000"/>
            <a:headEnd/>
            <a:tailEnd/>
          </a:ln>
          <a:effectLst/>
        </p:spPr>
        <p:txBody>
          <a:bodyPr>
            <a:spAutoFit/>
          </a:bodyPr>
          <a:lstStyle/>
          <a:p>
            <a:pPr eaLnBrk="1" hangingPunct="1">
              <a:spcBef>
                <a:spcPct val="50000"/>
              </a:spcBef>
            </a:pPr>
            <a:r>
              <a:rPr lang="en-US" altLang="zh-CN" b="1">
                <a:solidFill>
                  <a:srgbClr val="CC3300"/>
                </a:solidFill>
                <a:latin typeface="Arial" pitchFamily="34" charset="0"/>
                <a:ea typeface="宋体" pitchFamily="2" charset="-122"/>
              </a:rPr>
              <a:t>P</a:t>
            </a:r>
            <a:r>
              <a:rPr lang="zh-CN" altLang="en-US" b="1">
                <a:solidFill>
                  <a:srgbClr val="CC3300"/>
                </a:solidFill>
                <a:latin typeface="Arial" pitchFamily="34" charset="0"/>
                <a:ea typeface="宋体" pitchFamily="2" charset="-122"/>
              </a:rPr>
              <a:t>值</a:t>
            </a:r>
          </a:p>
        </p:txBody>
      </p:sp>
      <p:sp>
        <p:nvSpPr>
          <p:cNvPr id="37" name="Text Box 52"/>
          <p:cNvSpPr txBox="1">
            <a:spLocks noChangeArrowheads="1"/>
          </p:cNvSpPr>
          <p:nvPr/>
        </p:nvSpPr>
        <p:spPr bwMode="auto">
          <a:xfrm>
            <a:off x="468313" y="4083060"/>
            <a:ext cx="465137" cy="274637"/>
          </a:xfrm>
          <a:prstGeom prst="rect">
            <a:avLst/>
          </a:prstGeom>
          <a:noFill/>
          <a:ln w="9525">
            <a:noFill/>
            <a:miter lim="800000"/>
            <a:headEnd/>
            <a:tailEnd/>
          </a:ln>
          <a:effectLst/>
        </p:spPr>
        <p:txBody>
          <a:bodyPr>
            <a:spAutoFit/>
          </a:bodyPr>
          <a:lstStyle/>
          <a:p>
            <a:pPr>
              <a:spcBef>
                <a:spcPct val="50000"/>
              </a:spcBef>
            </a:pPr>
            <a:r>
              <a:rPr lang="en-US" altLang="zh-CN" sz="1200" b="1">
                <a:solidFill>
                  <a:srgbClr val="CC3300"/>
                </a:solidFill>
                <a:ea typeface="宋体" pitchFamily="2" charset="-122"/>
              </a:rPr>
              <a:t>2</a:t>
            </a:r>
          </a:p>
        </p:txBody>
      </p:sp>
      <p:sp>
        <p:nvSpPr>
          <p:cNvPr id="38" name="Text Box 53"/>
          <p:cNvSpPr txBox="1">
            <a:spLocks noChangeArrowheads="1"/>
          </p:cNvSpPr>
          <p:nvPr/>
        </p:nvSpPr>
        <p:spPr bwMode="auto">
          <a:xfrm>
            <a:off x="1187450" y="4137035"/>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0.601</a:t>
            </a:r>
            <a:endParaRPr lang="zh-CN" altLang="en-US" sz="1400">
              <a:latin typeface="Arial" pitchFamily="34" charset="0"/>
              <a:ea typeface="宋体" pitchFamily="2" charset="-122"/>
            </a:endParaRPr>
          </a:p>
        </p:txBody>
      </p:sp>
      <p:sp>
        <p:nvSpPr>
          <p:cNvPr id="39" name="Text Box 54"/>
          <p:cNvSpPr txBox="1">
            <a:spLocks noChangeArrowheads="1"/>
          </p:cNvSpPr>
          <p:nvPr/>
        </p:nvSpPr>
        <p:spPr bwMode="auto">
          <a:xfrm>
            <a:off x="1187450" y="45529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0.438</a:t>
            </a:r>
            <a:endParaRPr lang="zh-CN" altLang="en-US" sz="1400">
              <a:latin typeface="Arial" pitchFamily="34" charset="0"/>
              <a:ea typeface="宋体" pitchFamily="2" charset="-122"/>
            </a:endParaRPr>
          </a:p>
        </p:txBody>
      </p:sp>
      <p:sp>
        <p:nvSpPr>
          <p:cNvPr id="40" name="Text Box 55"/>
          <p:cNvSpPr txBox="1">
            <a:spLocks noChangeArrowheads="1"/>
          </p:cNvSpPr>
          <p:nvPr/>
        </p:nvSpPr>
        <p:spPr bwMode="auto">
          <a:xfrm>
            <a:off x="2411413" y="4137035"/>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0.606</a:t>
            </a:r>
            <a:endParaRPr lang="zh-CN" altLang="en-US" sz="1400">
              <a:latin typeface="Arial" pitchFamily="34" charset="0"/>
              <a:ea typeface="宋体" pitchFamily="2" charset="-122"/>
            </a:endParaRPr>
          </a:p>
        </p:txBody>
      </p:sp>
      <p:sp>
        <p:nvSpPr>
          <p:cNvPr id="41" name="Text Box 56"/>
          <p:cNvSpPr txBox="1">
            <a:spLocks noChangeArrowheads="1"/>
          </p:cNvSpPr>
          <p:nvPr/>
        </p:nvSpPr>
        <p:spPr bwMode="auto">
          <a:xfrm>
            <a:off x="2411413" y="45529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0.436</a:t>
            </a:r>
            <a:endParaRPr lang="zh-CN" altLang="en-US" sz="1400">
              <a:latin typeface="Arial" pitchFamily="34" charset="0"/>
              <a:ea typeface="宋体" pitchFamily="2" charset="-122"/>
            </a:endParaRPr>
          </a:p>
        </p:txBody>
      </p:sp>
      <p:sp>
        <p:nvSpPr>
          <p:cNvPr id="42" name="Text Box 57"/>
          <p:cNvSpPr txBox="1">
            <a:spLocks noChangeArrowheads="1"/>
          </p:cNvSpPr>
          <p:nvPr/>
        </p:nvSpPr>
        <p:spPr bwMode="auto">
          <a:xfrm>
            <a:off x="3708400" y="4137035"/>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1.086</a:t>
            </a:r>
            <a:endParaRPr lang="zh-CN" altLang="en-US" sz="1400">
              <a:latin typeface="Arial" pitchFamily="34" charset="0"/>
              <a:ea typeface="宋体" pitchFamily="2" charset="-122"/>
            </a:endParaRPr>
          </a:p>
        </p:txBody>
      </p:sp>
      <p:sp>
        <p:nvSpPr>
          <p:cNvPr id="43" name="Text Box 58"/>
          <p:cNvSpPr txBox="1">
            <a:spLocks noChangeArrowheads="1"/>
          </p:cNvSpPr>
          <p:nvPr/>
        </p:nvSpPr>
        <p:spPr bwMode="auto">
          <a:xfrm>
            <a:off x="3708400" y="45529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0.297</a:t>
            </a:r>
            <a:endParaRPr lang="zh-CN" altLang="en-US" sz="1400">
              <a:latin typeface="Arial" pitchFamily="34" charset="0"/>
              <a:ea typeface="宋体" pitchFamily="2" charset="-122"/>
            </a:endParaRPr>
          </a:p>
        </p:txBody>
      </p:sp>
      <p:sp>
        <p:nvSpPr>
          <p:cNvPr id="44" name="Text Box 59"/>
          <p:cNvSpPr txBox="1">
            <a:spLocks noChangeArrowheads="1"/>
          </p:cNvSpPr>
          <p:nvPr/>
        </p:nvSpPr>
        <p:spPr bwMode="auto">
          <a:xfrm>
            <a:off x="5219700" y="4137035"/>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0.018</a:t>
            </a:r>
            <a:endParaRPr lang="zh-CN" altLang="en-US" sz="1400">
              <a:latin typeface="Arial" pitchFamily="34" charset="0"/>
              <a:ea typeface="宋体" pitchFamily="2" charset="-122"/>
            </a:endParaRPr>
          </a:p>
        </p:txBody>
      </p:sp>
      <p:sp>
        <p:nvSpPr>
          <p:cNvPr id="45" name="Text Box 60"/>
          <p:cNvSpPr txBox="1">
            <a:spLocks noChangeArrowheads="1"/>
          </p:cNvSpPr>
          <p:nvPr/>
        </p:nvSpPr>
        <p:spPr bwMode="auto">
          <a:xfrm>
            <a:off x="5219700" y="45529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0.895</a:t>
            </a:r>
            <a:endParaRPr lang="zh-CN" altLang="en-US" sz="1400">
              <a:latin typeface="Arial" pitchFamily="34" charset="0"/>
              <a:ea typeface="宋体" pitchFamily="2" charset="-122"/>
            </a:endParaRPr>
          </a:p>
        </p:txBody>
      </p:sp>
      <p:sp>
        <p:nvSpPr>
          <p:cNvPr id="46" name="Text Box 61"/>
          <p:cNvSpPr txBox="1">
            <a:spLocks noChangeArrowheads="1"/>
          </p:cNvSpPr>
          <p:nvPr/>
        </p:nvSpPr>
        <p:spPr bwMode="auto">
          <a:xfrm>
            <a:off x="6438900" y="4137035"/>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0.167</a:t>
            </a:r>
            <a:endParaRPr lang="zh-CN" altLang="en-US" sz="1400">
              <a:latin typeface="Arial" pitchFamily="34" charset="0"/>
              <a:ea typeface="宋体" pitchFamily="2" charset="-122"/>
            </a:endParaRPr>
          </a:p>
        </p:txBody>
      </p:sp>
      <p:sp>
        <p:nvSpPr>
          <p:cNvPr id="47" name="Text Box 62"/>
          <p:cNvSpPr txBox="1">
            <a:spLocks noChangeArrowheads="1"/>
          </p:cNvSpPr>
          <p:nvPr/>
        </p:nvSpPr>
        <p:spPr bwMode="auto">
          <a:xfrm>
            <a:off x="6438900" y="45529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0.683</a:t>
            </a:r>
            <a:endParaRPr lang="zh-CN" altLang="en-US" sz="1400">
              <a:latin typeface="Arial" pitchFamily="34" charset="0"/>
              <a:ea typeface="宋体" pitchFamily="2" charset="-122"/>
            </a:endParaRPr>
          </a:p>
        </p:txBody>
      </p:sp>
      <p:sp>
        <p:nvSpPr>
          <p:cNvPr id="48" name="Text Box 63"/>
          <p:cNvSpPr txBox="1">
            <a:spLocks noChangeArrowheads="1"/>
          </p:cNvSpPr>
          <p:nvPr/>
        </p:nvSpPr>
        <p:spPr bwMode="auto">
          <a:xfrm>
            <a:off x="7735888" y="4137035"/>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0.461</a:t>
            </a:r>
            <a:endParaRPr lang="zh-CN" altLang="en-US" sz="1400">
              <a:latin typeface="Arial" pitchFamily="34" charset="0"/>
              <a:ea typeface="宋体" pitchFamily="2" charset="-122"/>
            </a:endParaRPr>
          </a:p>
        </p:txBody>
      </p:sp>
      <p:sp>
        <p:nvSpPr>
          <p:cNvPr id="49" name="Text Box 64"/>
          <p:cNvSpPr txBox="1">
            <a:spLocks noChangeArrowheads="1"/>
          </p:cNvSpPr>
          <p:nvPr/>
        </p:nvSpPr>
        <p:spPr bwMode="auto">
          <a:xfrm>
            <a:off x="7735888" y="4552960"/>
            <a:ext cx="1228725" cy="304800"/>
          </a:xfrm>
          <a:prstGeom prst="rect">
            <a:avLst/>
          </a:prstGeom>
          <a:noFill/>
          <a:ln w="9525">
            <a:noFill/>
            <a:miter lim="800000"/>
            <a:headEnd/>
            <a:tailEnd/>
          </a:ln>
          <a:effectLst/>
        </p:spPr>
        <p:txBody>
          <a:bodyPr>
            <a:spAutoFit/>
          </a:bodyPr>
          <a:lstStyle/>
          <a:p>
            <a:pPr eaLnBrk="1" hangingPunct="1">
              <a:spcBef>
                <a:spcPct val="50000"/>
              </a:spcBef>
            </a:pPr>
            <a:r>
              <a:rPr lang="en-US" altLang="zh-CN" sz="1400">
                <a:latin typeface="Arial" pitchFamily="34" charset="0"/>
                <a:ea typeface="宋体" pitchFamily="2" charset="-122"/>
              </a:rPr>
              <a:t>0.497</a:t>
            </a:r>
            <a:endParaRPr lang="zh-CN" altLang="en-US" sz="1400">
              <a:latin typeface="Arial" pitchFamily="34" charset="0"/>
              <a:ea typeface="宋体" pitchFamily="2" charset="-122"/>
            </a:endParaRPr>
          </a:p>
        </p:txBody>
      </p:sp>
      <p:sp>
        <p:nvSpPr>
          <p:cNvPr id="50" name="TextBox 49"/>
          <p:cNvSpPr txBox="1"/>
          <p:nvPr/>
        </p:nvSpPr>
        <p:spPr>
          <a:xfrm>
            <a:off x="500034" y="1857364"/>
            <a:ext cx="1571636" cy="338554"/>
          </a:xfrm>
          <a:prstGeom prst="rect">
            <a:avLst/>
          </a:prstGeom>
          <a:noFill/>
        </p:spPr>
        <p:txBody>
          <a:bodyPr wrap="square" rtlCol="0">
            <a:spAutoFit/>
          </a:bodyPr>
          <a:lstStyle/>
          <a:p>
            <a:r>
              <a:rPr lang="zh-CN" altLang="en-US" sz="1600" b="1" dirty="0" smtClean="0">
                <a:solidFill>
                  <a:srgbClr val="C00000"/>
                </a:solidFill>
                <a:latin typeface="宋体" pitchFamily="2" charset="-122"/>
                <a:ea typeface="宋体" pitchFamily="2" charset="-122"/>
              </a:rPr>
              <a:t>治疗结果：</a:t>
            </a:r>
            <a:endParaRPr lang="zh-CN" altLang="en-US" sz="1600" b="1" dirty="0">
              <a:solidFill>
                <a:srgbClr val="C00000"/>
              </a:solidFill>
              <a:latin typeface="宋体" pitchFamily="2" charset="-122"/>
              <a:ea typeface="宋体" pitchFamily="2" charset="-122"/>
            </a:endParaRPr>
          </a:p>
        </p:txBody>
      </p:sp>
      <p:sp>
        <p:nvSpPr>
          <p:cNvPr id="52" name="Text Box 5"/>
          <p:cNvSpPr txBox="1">
            <a:spLocks noChangeArrowheads="1"/>
          </p:cNvSpPr>
          <p:nvPr/>
        </p:nvSpPr>
        <p:spPr bwMode="auto">
          <a:xfrm>
            <a:off x="1714480" y="139463"/>
            <a:ext cx="7489825" cy="646331"/>
          </a:xfrm>
          <a:prstGeom prst="rect">
            <a:avLst/>
          </a:prstGeom>
          <a:noFill/>
          <a:ln w="9525">
            <a:noFill/>
            <a:miter lim="800000"/>
            <a:headEnd/>
            <a:tailEnd/>
          </a:ln>
          <a:effectLst/>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季德胜蛇药片治疗</a:t>
            </a:r>
            <a:r>
              <a:rPr lang="zh-CN" altLang="en-US" sz="3600" b="1" dirty="0" smtClean="0">
                <a:solidFill>
                  <a:srgbClr val="006600"/>
                </a:solidFill>
                <a:latin typeface="华文新魏" pitchFamily="2" charset="-122"/>
                <a:ea typeface="华文新魏" pitchFamily="2" charset="-122"/>
              </a:rPr>
              <a:t>乙型肝炎（二）</a:t>
            </a:r>
            <a:endParaRPr lang="en-US" altLang="zh-CN" sz="3600" b="1" dirty="0">
              <a:solidFill>
                <a:srgbClr val="006600"/>
              </a:solidFill>
              <a:latin typeface="华文新魏" pitchFamily="2" charset="-122"/>
              <a:ea typeface="华文新魏" pitchFamily="2" charset="-122"/>
            </a:endParaRPr>
          </a:p>
        </p:txBody>
      </p:sp>
      <p:pic>
        <p:nvPicPr>
          <p:cNvPr id="51"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767794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5986272" y="1785926"/>
            <a:ext cx="2943446" cy="2928958"/>
            <a:chOff x="41348" y="1406045"/>
            <a:chExt cx="1991838" cy="1674636"/>
          </a:xfrm>
        </p:grpSpPr>
        <p:sp>
          <p:nvSpPr>
            <p:cNvPr id="64" name="圆角矩形 63"/>
            <p:cNvSpPr/>
            <p:nvPr/>
          </p:nvSpPr>
          <p:spPr>
            <a:xfrm>
              <a:off x="51152" y="1406045"/>
              <a:ext cx="1982034" cy="1674636"/>
            </a:xfrm>
            <a:prstGeom prst="roundRect">
              <a:avLst>
                <a:gd name="adj" fmla="val 10000"/>
              </a:avLst>
            </a:prstGeom>
            <a:solidFill>
              <a:srgbClr val="FFFFFF">
                <a:alpha val="90000"/>
              </a:srgbClr>
            </a:solid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65" name="圆角矩形 4"/>
            <p:cNvSpPr/>
            <p:nvPr/>
          </p:nvSpPr>
          <p:spPr>
            <a:xfrm>
              <a:off x="41348" y="1444583"/>
              <a:ext cx="1953300" cy="12387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zh-CN" altLang="en-US" sz="1400" kern="1200" dirty="0">
                <a:solidFill>
                  <a:srgbClr val="1C1C1C"/>
                </a:solidFill>
              </a:endParaRPr>
            </a:p>
          </p:txBody>
        </p:sp>
      </p:grpSp>
      <p:sp>
        <p:nvSpPr>
          <p:cNvPr id="5" name="Text Box 7"/>
          <p:cNvSpPr txBox="1">
            <a:spLocks noChangeArrowheads="1"/>
          </p:cNvSpPr>
          <p:nvPr/>
        </p:nvSpPr>
        <p:spPr bwMode="auto">
          <a:xfrm>
            <a:off x="900113" y="1777998"/>
            <a:ext cx="7488237" cy="779463"/>
          </a:xfrm>
          <a:prstGeom prst="rect">
            <a:avLst/>
          </a:prstGeom>
          <a:noFill/>
          <a:ln w="9525">
            <a:noFill/>
            <a:miter lim="800000"/>
            <a:headEnd/>
            <a:tailEnd/>
          </a:ln>
          <a:effectLst/>
        </p:spPr>
        <p:txBody>
          <a:bodyPr>
            <a:spAutoFit/>
          </a:bodyPr>
          <a:lstStyle/>
          <a:p>
            <a:r>
              <a:rPr lang="zh-CN" altLang="en-US">
                <a:ea typeface="宋体" pitchFamily="2" charset="-122"/>
              </a:rPr>
              <a:t>　</a:t>
            </a:r>
          </a:p>
          <a:p>
            <a:pPr>
              <a:spcBef>
                <a:spcPct val="50000"/>
              </a:spcBef>
            </a:pPr>
            <a:endParaRPr lang="zh-CN" altLang="en-US">
              <a:ea typeface="宋体" pitchFamily="2" charset="-122"/>
            </a:endParaRPr>
          </a:p>
        </p:txBody>
      </p:sp>
      <p:sp>
        <p:nvSpPr>
          <p:cNvPr id="6" name="Line 8"/>
          <p:cNvSpPr>
            <a:spLocks noChangeShapeType="1"/>
          </p:cNvSpPr>
          <p:nvPr/>
        </p:nvSpPr>
        <p:spPr bwMode="auto">
          <a:xfrm>
            <a:off x="357158" y="1428736"/>
            <a:ext cx="5400000" cy="0"/>
          </a:xfrm>
          <a:prstGeom prst="line">
            <a:avLst/>
          </a:prstGeom>
          <a:noFill/>
          <a:ln w="19050">
            <a:solidFill>
              <a:schemeClr val="tx1"/>
            </a:solidFill>
            <a:round/>
            <a:headEnd/>
            <a:tailEnd/>
          </a:ln>
          <a:effectLst/>
        </p:spPr>
        <p:txBody>
          <a:bodyPr/>
          <a:lstStyle/>
          <a:p>
            <a:endParaRPr lang="zh-CN" altLang="en-US"/>
          </a:p>
        </p:txBody>
      </p:sp>
      <p:sp>
        <p:nvSpPr>
          <p:cNvPr id="7" name="Line 9"/>
          <p:cNvSpPr>
            <a:spLocks noChangeShapeType="1"/>
          </p:cNvSpPr>
          <p:nvPr/>
        </p:nvSpPr>
        <p:spPr bwMode="auto">
          <a:xfrm>
            <a:off x="357158" y="2139944"/>
            <a:ext cx="5400000" cy="0"/>
          </a:xfrm>
          <a:prstGeom prst="line">
            <a:avLst/>
          </a:prstGeom>
          <a:noFill/>
          <a:ln w="19050">
            <a:solidFill>
              <a:schemeClr val="tx1"/>
            </a:solidFill>
            <a:round/>
            <a:headEnd/>
            <a:tailEnd/>
          </a:ln>
          <a:effectLst/>
        </p:spPr>
        <p:txBody>
          <a:bodyPr/>
          <a:lstStyle/>
          <a:p>
            <a:endParaRPr lang="zh-CN" altLang="en-US"/>
          </a:p>
        </p:txBody>
      </p:sp>
      <p:sp>
        <p:nvSpPr>
          <p:cNvPr id="8" name="Line 10"/>
          <p:cNvSpPr>
            <a:spLocks noChangeShapeType="1"/>
          </p:cNvSpPr>
          <p:nvPr/>
        </p:nvSpPr>
        <p:spPr bwMode="auto">
          <a:xfrm>
            <a:off x="357158" y="3071810"/>
            <a:ext cx="5400000" cy="0"/>
          </a:xfrm>
          <a:prstGeom prst="line">
            <a:avLst/>
          </a:prstGeom>
          <a:noFill/>
          <a:ln w="19050">
            <a:solidFill>
              <a:schemeClr val="tx1"/>
            </a:solidFill>
            <a:round/>
            <a:headEnd/>
            <a:tailEnd/>
          </a:ln>
          <a:effectLst/>
        </p:spPr>
        <p:txBody>
          <a:bodyPr/>
          <a:lstStyle/>
          <a:p>
            <a:endParaRPr lang="zh-CN" altLang="en-US"/>
          </a:p>
        </p:txBody>
      </p:sp>
      <p:sp>
        <p:nvSpPr>
          <p:cNvPr id="9" name="Text Box 11"/>
          <p:cNvSpPr txBox="1">
            <a:spLocks noChangeArrowheads="1"/>
          </p:cNvSpPr>
          <p:nvPr/>
        </p:nvSpPr>
        <p:spPr bwMode="auto">
          <a:xfrm>
            <a:off x="1987513" y="1730369"/>
            <a:ext cx="1546225" cy="336550"/>
          </a:xfrm>
          <a:prstGeom prst="rect">
            <a:avLst/>
          </a:prstGeom>
          <a:noFill/>
          <a:ln w="9525">
            <a:noFill/>
            <a:miter lim="800000"/>
            <a:headEnd/>
            <a:tailEnd/>
          </a:ln>
          <a:effectLst/>
        </p:spPr>
        <p:txBody>
          <a:bodyPr>
            <a:spAutoFit/>
          </a:bodyPr>
          <a:lstStyle/>
          <a:p>
            <a:pPr eaLnBrk="1" hangingPunct="1">
              <a:spcBef>
                <a:spcPct val="50000"/>
              </a:spcBef>
            </a:pPr>
            <a:r>
              <a:rPr lang="en-US" altLang="zh-CN" sz="1600" dirty="0" smtClean="0">
                <a:latin typeface="Arial" pitchFamily="34" charset="0"/>
                <a:ea typeface="宋体" pitchFamily="2" charset="-122"/>
              </a:rPr>
              <a:t>ALT</a:t>
            </a:r>
            <a:r>
              <a:rPr lang="zh-CN" altLang="en-US" sz="1600" dirty="0" smtClean="0">
                <a:latin typeface="Arial" pitchFamily="34" charset="0"/>
                <a:ea typeface="宋体" pitchFamily="2" charset="-122"/>
              </a:rPr>
              <a:t>复常率</a:t>
            </a:r>
            <a:endParaRPr lang="zh-CN" altLang="en-US" sz="1600" dirty="0">
              <a:latin typeface="Arial" pitchFamily="34" charset="0"/>
              <a:ea typeface="宋体" pitchFamily="2" charset="-122"/>
            </a:endParaRPr>
          </a:p>
        </p:txBody>
      </p:sp>
      <p:sp>
        <p:nvSpPr>
          <p:cNvPr id="11" name="Text Box 17"/>
          <p:cNvSpPr txBox="1">
            <a:spLocks noChangeArrowheads="1"/>
          </p:cNvSpPr>
          <p:nvPr/>
        </p:nvSpPr>
        <p:spPr bwMode="auto">
          <a:xfrm>
            <a:off x="533342" y="2212969"/>
            <a:ext cx="935037" cy="366712"/>
          </a:xfrm>
          <a:prstGeom prst="rect">
            <a:avLst/>
          </a:prstGeom>
          <a:noFill/>
          <a:ln w="9525">
            <a:noFill/>
            <a:miter lim="800000"/>
            <a:headEnd/>
            <a:tailEnd/>
          </a:ln>
          <a:effectLst/>
        </p:spPr>
        <p:txBody>
          <a:bodyPr>
            <a:spAutoFit/>
          </a:bodyPr>
          <a:lstStyle/>
          <a:p>
            <a:pPr eaLnBrk="1" hangingPunct="1">
              <a:spcBef>
                <a:spcPct val="50000"/>
              </a:spcBef>
            </a:pPr>
            <a:r>
              <a:rPr lang="zh-CN" altLang="en-US" b="1" dirty="0" smtClean="0">
                <a:solidFill>
                  <a:srgbClr val="CC3300"/>
                </a:solidFill>
                <a:latin typeface="Arial" pitchFamily="34" charset="0"/>
                <a:ea typeface="宋体" pitchFamily="2" charset="-122"/>
              </a:rPr>
              <a:t>治疗组</a:t>
            </a:r>
            <a:endParaRPr lang="zh-CN" altLang="en-US" b="1" dirty="0">
              <a:solidFill>
                <a:srgbClr val="CC3300"/>
              </a:solidFill>
              <a:latin typeface="Arial" pitchFamily="34" charset="0"/>
              <a:ea typeface="宋体" pitchFamily="2" charset="-122"/>
            </a:endParaRPr>
          </a:p>
        </p:txBody>
      </p:sp>
      <p:sp>
        <p:nvSpPr>
          <p:cNvPr id="12" name="Text Box 18"/>
          <p:cNvSpPr txBox="1">
            <a:spLocks noChangeArrowheads="1"/>
          </p:cNvSpPr>
          <p:nvPr/>
        </p:nvSpPr>
        <p:spPr bwMode="auto">
          <a:xfrm>
            <a:off x="533342" y="2636831"/>
            <a:ext cx="935037" cy="366713"/>
          </a:xfrm>
          <a:prstGeom prst="rect">
            <a:avLst/>
          </a:prstGeom>
          <a:noFill/>
          <a:ln w="9525">
            <a:noFill/>
            <a:miter lim="800000"/>
            <a:headEnd/>
            <a:tailEnd/>
          </a:ln>
          <a:effectLst/>
        </p:spPr>
        <p:txBody>
          <a:bodyPr>
            <a:spAutoFit/>
          </a:bodyPr>
          <a:lstStyle/>
          <a:p>
            <a:pPr eaLnBrk="1" hangingPunct="1">
              <a:spcBef>
                <a:spcPct val="50000"/>
              </a:spcBef>
            </a:pPr>
            <a:r>
              <a:rPr lang="zh-CN" altLang="en-US" b="1" dirty="0" smtClean="0">
                <a:solidFill>
                  <a:srgbClr val="CC3300"/>
                </a:solidFill>
                <a:latin typeface="Arial" pitchFamily="34" charset="0"/>
                <a:ea typeface="宋体" pitchFamily="2" charset="-122"/>
              </a:rPr>
              <a:t>对照组</a:t>
            </a:r>
            <a:endParaRPr lang="zh-CN" altLang="en-US" b="1" dirty="0">
              <a:solidFill>
                <a:srgbClr val="CC3300"/>
              </a:solidFill>
              <a:latin typeface="Arial" pitchFamily="34" charset="0"/>
              <a:ea typeface="宋体" pitchFamily="2" charset="-122"/>
            </a:endParaRPr>
          </a:p>
        </p:txBody>
      </p:sp>
      <p:sp>
        <p:nvSpPr>
          <p:cNvPr id="13" name="Text Box 19"/>
          <p:cNvSpPr txBox="1">
            <a:spLocks noChangeArrowheads="1"/>
          </p:cNvSpPr>
          <p:nvPr/>
        </p:nvSpPr>
        <p:spPr bwMode="auto">
          <a:xfrm>
            <a:off x="1930376" y="2266944"/>
            <a:ext cx="1531924"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Arial" pitchFamily="34" charset="0"/>
                <a:ea typeface="宋体" pitchFamily="2" charset="-122"/>
              </a:rPr>
              <a:t>86.7%</a:t>
            </a:r>
            <a:r>
              <a:rPr lang="zh-CN" altLang="en-US" sz="1400" dirty="0" smtClean="0">
                <a:latin typeface="Arial" pitchFamily="34" charset="0"/>
                <a:ea typeface="宋体" pitchFamily="2" charset="-122"/>
              </a:rPr>
              <a:t>（</a:t>
            </a:r>
            <a:r>
              <a:rPr lang="en-US" altLang="zh-CN" sz="1400" dirty="0" smtClean="0">
                <a:latin typeface="Arial" pitchFamily="34" charset="0"/>
                <a:ea typeface="宋体" pitchFamily="2" charset="-122"/>
              </a:rPr>
              <a:t>26/30</a:t>
            </a:r>
            <a:r>
              <a:rPr lang="zh-CN" altLang="en-US" sz="1400" dirty="0" smtClean="0">
                <a:latin typeface="Arial" pitchFamily="34" charset="0"/>
                <a:ea typeface="宋体" pitchFamily="2" charset="-122"/>
              </a:rPr>
              <a:t>）</a:t>
            </a:r>
            <a:endParaRPr lang="zh-CN" altLang="en-US" sz="1400" dirty="0">
              <a:latin typeface="Arial" pitchFamily="34" charset="0"/>
              <a:ea typeface="宋体" pitchFamily="2" charset="-122"/>
            </a:endParaRPr>
          </a:p>
        </p:txBody>
      </p:sp>
      <p:sp>
        <p:nvSpPr>
          <p:cNvPr id="15" name="Text Box 34"/>
          <p:cNvSpPr txBox="1">
            <a:spLocks noChangeArrowheads="1"/>
          </p:cNvSpPr>
          <p:nvPr/>
        </p:nvSpPr>
        <p:spPr bwMode="auto">
          <a:xfrm>
            <a:off x="4248118" y="1730369"/>
            <a:ext cx="1546225" cy="336550"/>
          </a:xfrm>
          <a:prstGeom prst="rect">
            <a:avLst/>
          </a:prstGeom>
          <a:noFill/>
          <a:ln w="9525">
            <a:noFill/>
            <a:miter lim="800000"/>
            <a:headEnd/>
            <a:tailEnd/>
          </a:ln>
          <a:effectLst/>
        </p:spPr>
        <p:txBody>
          <a:bodyPr>
            <a:spAutoFit/>
          </a:bodyPr>
          <a:lstStyle/>
          <a:p>
            <a:pPr>
              <a:spcBef>
                <a:spcPct val="50000"/>
              </a:spcBef>
            </a:pPr>
            <a:r>
              <a:rPr lang="en-US" altLang="zh-CN" sz="1600" dirty="0" smtClean="0">
                <a:latin typeface="Arial" pitchFamily="34" charset="0"/>
                <a:ea typeface="宋体" pitchFamily="2" charset="-122"/>
              </a:rPr>
              <a:t>ALT</a:t>
            </a:r>
            <a:r>
              <a:rPr lang="zh-CN" altLang="en-US" sz="1600" dirty="0" smtClean="0">
                <a:latin typeface="Arial" pitchFamily="34" charset="0"/>
                <a:ea typeface="宋体" pitchFamily="2" charset="-122"/>
              </a:rPr>
              <a:t>复常率</a:t>
            </a:r>
            <a:endParaRPr lang="zh-CN" altLang="en-US" sz="1600" dirty="0">
              <a:latin typeface="Arial" pitchFamily="34" charset="0"/>
              <a:ea typeface="宋体" pitchFamily="2" charset="-122"/>
            </a:endParaRPr>
          </a:p>
        </p:txBody>
      </p:sp>
      <p:sp>
        <p:nvSpPr>
          <p:cNvPr id="17" name="Text Box 37"/>
          <p:cNvSpPr txBox="1">
            <a:spLocks noChangeArrowheads="1"/>
          </p:cNvSpPr>
          <p:nvPr/>
        </p:nvSpPr>
        <p:spPr bwMode="auto">
          <a:xfrm>
            <a:off x="1962102" y="1447372"/>
            <a:ext cx="1795462" cy="338554"/>
          </a:xfrm>
          <a:prstGeom prst="rect">
            <a:avLst/>
          </a:prstGeom>
          <a:noFill/>
          <a:ln w="9525">
            <a:noFill/>
            <a:miter lim="800000"/>
            <a:headEnd/>
            <a:tailEnd/>
          </a:ln>
          <a:effectLst/>
        </p:spPr>
        <p:txBody>
          <a:bodyPr>
            <a:spAutoFit/>
          </a:bodyPr>
          <a:lstStyle/>
          <a:p>
            <a:pPr>
              <a:spcBef>
                <a:spcPct val="50000"/>
              </a:spcBef>
            </a:pPr>
            <a:r>
              <a:rPr lang="zh-CN" altLang="en-US" sz="1600" dirty="0">
                <a:ea typeface="宋体" pitchFamily="2" charset="-122"/>
              </a:rPr>
              <a:t>治疗结束时</a:t>
            </a:r>
          </a:p>
        </p:txBody>
      </p:sp>
      <p:sp>
        <p:nvSpPr>
          <p:cNvPr id="18" name="Text Box 38"/>
          <p:cNvSpPr txBox="1">
            <a:spLocks noChangeArrowheads="1"/>
          </p:cNvSpPr>
          <p:nvPr/>
        </p:nvSpPr>
        <p:spPr bwMode="auto">
          <a:xfrm>
            <a:off x="3962366" y="1447372"/>
            <a:ext cx="2049462" cy="338554"/>
          </a:xfrm>
          <a:prstGeom prst="rect">
            <a:avLst/>
          </a:prstGeom>
          <a:noFill/>
          <a:ln w="9525">
            <a:noFill/>
            <a:miter lim="800000"/>
            <a:headEnd/>
            <a:tailEnd/>
          </a:ln>
          <a:effectLst/>
        </p:spPr>
        <p:txBody>
          <a:bodyPr>
            <a:spAutoFit/>
          </a:bodyPr>
          <a:lstStyle/>
          <a:p>
            <a:pPr>
              <a:spcBef>
                <a:spcPct val="50000"/>
              </a:spcBef>
            </a:pPr>
            <a:r>
              <a:rPr lang="zh-CN" altLang="en-US" sz="1600" dirty="0">
                <a:ea typeface="宋体" pitchFamily="2" charset="-122"/>
              </a:rPr>
              <a:t>治疗结束后</a:t>
            </a:r>
            <a:r>
              <a:rPr lang="en-US" altLang="zh-CN" sz="1600" dirty="0">
                <a:ea typeface="宋体" pitchFamily="2" charset="-122"/>
              </a:rPr>
              <a:t>6</a:t>
            </a:r>
            <a:r>
              <a:rPr lang="zh-CN" altLang="en-US" sz="1600" dirty="0">
                <a:ea typeface="宋体" pitchFamily="2" charset="-122"/>
              </a:rPr>
              <a:t>个月</a:t>
            </a:r>
          </a:p>
        </p:txBody>
      </p:sp>
      <p:sp>
        <p:nvSpPr>
          <p:cNvPr id="21" name="Text Box 41"/>
          <p:cNvSpPr txBox="1">
            <a:spLocks noChangeArrowheads="1"/>
          </p:cNvSpPr>
          <p:nvPr/>
        </p:nvSpPr>
        <p:spPr bwMode="auto">
          <a:xfrm>
            <a:off x="4176680" y="2282819"/>
            <a:ext cx="1638316"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Arial" pitchFamily="34" charset="0"/>
                <a:ea typeface="宋体" pitchFamily="2" charset="-122"/>
              </a:rPr>
              <a:t>83.3%</a:t>
            </a:r>
            <a:r>
              <a:rPr lang="zh-CN" altLang="en-US" sz="1400" dirty="0" smtClean="0">
                <a:latin typeface="Arial" pitchFamily="34" charset="0"/>
                <a:ea typeface="宋体" pitchFamily="2" charset="-122"/>
              </a:rPr>
              <a:t>（</a:t>
            </a:r>
            <a:r>
              <a:rPr lang="en-US" altLang="zh-CN" sz="1400" dirty="0" smtClean="0">
                <a:latin typeface="Arial" pitchFamily="34" charset="0"/>
                <a:ea typeface="宋体" pitchFamily="2" charset="-122"/>
              </a:rPr>
              <a:t>25/30</a:t>
            </a:r>
            <a:r>
              <a:rPr lang="zh-CN" altLang="en-US" sz="1400" dirty="0" smtClean="0">
                <a:latin typeface="Arial" pitchFamily="34" charset="0"/>
                <a:ea typeface="宋体" pitchFamily="2" charset="-122"/>
              </a:rPr>
              <a:t>）</a:t>
            </a:r>
            <a:endParaRPr lang="zh-CN" altLang="en-US" sz="1400" dirty="0">
              <a:latin typeface="Arial" pitchFamily="34" charset="0"/>
              <a:ea typeface="宋体" pitchFamily="2" charset="-122"/>
            </a:endParaRPr>
          </a:p>
        </p:txBody>
      </p:sp>
      <p:sp>
        <p:nvSpPr>
          <p:cNvPr id="24" name="Text Box 44"/>
          <p:cNvSpPr txBox="1">
            <a:spLocks noChangeArrowheads="1"/>
          </p:cNvSpPr>
          <p:nvPr/>
        </p:nvSpPr>
        <p:spPr bwMode="auto">
          <a:xfrm>
            <a:off x="1935138" y="2627306"/>
            <a:ext cx="1598600"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Arial" pitchFamily="34" charset="0"/>
                <a:ea typeface="宋体" pitchFamily="2" charset="-122"/>
              </a:rPr>
              <a:t>50.0%</a:t>
            </a:r>
            <a:r>
              <a:rPr lang="zh-CN" altLang="en-US" sz="1400" dirty="0" smtClean="0">
                <a:latin typeface="Arial" pitchFamily="34" charset="0"/>
                <a:ea typeface="宋体" pitchFamily="2" charset="-122"/>
              </a:rPr>
              <a:t>（</a:t>
            </a:r>
            <a:r>
              <a:rPr lang="en-US" altLang="zh-CN" sz="1400" dirty="0" smtClean="0">
                <a:latin typeface="Arial" pitchFamily="34" charset="0"/>
                <a:ea typeface="宋体" pitchFamily="2" charset="-122"/>
              </a:rPr>
              <a:t>15/30</a:t>
            </a:r>
            <a:r>
              <a:rPr lang="zh-CN" altLang="en-US" sz="1400" dirty="0" smtClean="0">
                <a:latin typeface="Arial" pitchFamily="34" charset="0"/>
                <a:ea typeface="宋体" pitchFamily="2" charset="-122"/>
              </a:rPr>
              <a:t>）</a:t>
            </a:r>
            <a:endParaRPr lang="zh-CN" altLang="en-US" sz="1400" dirty="0">
              <a:latin typeface="Arial" pitchFamily="34" charset="0"/>
              <a:ea typeface="宋体" pitchFamily="2" charset="-122"/>
            </a:endParaRPr>
          </a:p>
        </p:txBody>
      </p:sp>
      <p:sp>
        <p:nvSpPr>
          <p:cNvPr id="27" name="Text Box 47"/>
          <p:cNvSpPr txBox="1">
            <a:spLocks noChangeArrowheads="1"/>
          </p:cNvSpPr>
          <p:nvPr/>
        </p:nvSpPr>
        <p:spPr bwMode="auto">
          <a:xfrm>
            <a:off x="4176680" y="2627306"/>
            <a:ext cx="1495440"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Arial" pitchFamily="34" charset="0"/>
                <a:ea typeface="宋体" pitchFamily="2" charset="-122"/>
              </a:rPr>
              <a:t>46.7%</a:t>
            </a:r>
            <a:r>
              <a:rPr lang="zh-CN" altLang="en-US" sz="1400" dirty="0" smtClean="0">
                <a:latin typeface="Arial" pitchFamily="34" charset="0"/>
                <a:ea typeface="宋体" pitchFamily="2" charset="-122"/>
              </a:rPr>
              <a:t>（</a:t>
            </a:r>
            <a:r>
              <a:rPr lang="en-US" altLang="zh-CN" sz="1400" dirty="0" smtClean="0">
                <a:latin typeface="Arial" pitchFamily="34" charset="0"/>
                <a:ea typeface="宋体" pitchFamily="2" charset="-122"/>
              </a:rPr>
              <a:t>14/30</a:t>
            </a:r>
            <a:r>
              <a:rPr lang="zh-CN" altLang="en-US" sz="1400" dirty="0" smtClean="0">
                <a:latin typeface="Arial" pitchFamily="34" charset="0"/>
                <a:ea typeface="宋体" pitchFamily="2" charset="-122"/>
              </a:rPr>
              <a:t>）</a:t>
            </a:r>
            <a:endParaRPr lang="zh-CN" altLang="en-US" sz="1400" dirty="0">
              <a:latin typeface="Arial" pitchFamily="34" charset="0"/>
              <a:ea typeface="宋体" pitchFamily="2" charset="-122"/>
            </a:endParaRPr>
          </a:p>
        </p:txBody>
      </p:sp>
      <p:sp>
        <p:nvSpPr>
          <p:cNvPr id="45" name="TextBox 44"/>
          <p:cNvSpPr txBox="1"/>
          <p:nvPr/>
        </p:nvSpPr>
        <p:spPr>
          <a:xfrm>
            <a:off x="1285852" y="1000108"/>
            <a:ext cx="5000660" cy="338554"/>
          </a:xfrm>
          <a:prstGeom prst="rect">
            <a:avLst/>
          </a:prstGeom>
          <a:noFill/>
        </p:spPr>
        <p:txBody>
          <a:bodyPr wrap="square" rtlCol="0">
            <a:spAutoFit/>
          </a:bodyPr>
          <a:lstStyle/>
          <a:p>
            <a:r>
              <a:rPr lang="zh-CN" altLang="en-US" sz="1600" dirty="0" smtClean="0">
                <a:latin typeface="黑体" pitchFamily="49" charset="-122"/>
                <a:ea typeface="黑体" pitchFamily="49" charset="-122"/>
              </a:rPr>
              <a:t>表</a:t>
            </a:r>
            <a:r>
              <a:rPr lang="en-US" altLang="zh-CN" sz="1600" dirty="0" smtClean="0">
                <a:latin typeface="黑体" pitchFamily="49" charset="-122"/>
                <a:ea typeface="黑体" pitchFamily="49" charset="-122"/>
              </a:rPr>
              <a:t>2.</a:t>
            </a:r>
            <a:r>
              <a:rPr lang="zh-CN" altLang="en-US" sz="1600" dirty="0" smtClean="0">
                <a:latin typeface="黑体" pitchFamily="49" charset="-122"/>
                <a:ea typeface="黑体" pitchFamily="49" charset="-122"/>
              </a:rPr>
              <a:t>治疗后两组患者血清</a:t>
            </a:r>
            <a:r>
              <a:rPr lang="en-US" altLang="zh-CN" sz="1600" dirty="0" smtClean="0">
                <a:latin typeface="黑体" pitchFamily="49" charset="-122"/>
                <a:ea typeface="黑体" pitchFamily="49" charset="-122"/>
              </a:rPr>
              <a:t>ALT</a:t>
            </a:r>
            <a:r>
              <a:rPr lang="zh-CN" altLang="en-US" sz="1600" dirty="0" smtClean="0">
                <a:latin typeface="黑体" pitchFamily="49" charset="-122"/>
                <a:ea typeface="黑体" pitchFamily="49" charset="-122"/>
              </a:rPr>
              <a:t>变化情况</a:t>
            </a:r>
            <a:endParaRPr lang="zh-CN" altLang="en-US" sz="1600" dirty="0">
              <a:latin typeface="黑体" pitchFamily="49" charset="-122"/>
              <a:ea typeface="黑体" pitchFamily="49" charset="-122"/>
            </a:endParaRPr>
          </a:p>
        </p:txBody>
      </p:sp>
      <p:sp>
        <p:nvSpPr>
          <p:cNvPr id="46" name="TextBox 45"/>
          <p:cNvSpPr txBox="1"/>
          <p:nvPr/>
        </p:nvSpPr>
        <p:spPr>
          <a:xfrm>
            <a:off x="1154044" y="3304760"/>
            <a:ext cx="5000660" cy="338554"/>
          </a:xfrm>
          <a:prstGeom prst="rect">
            <a:avLst/>
          </a:prstGeom>
          <a:noFill/>
        </p:spPr>
        <p:txBody>
          <a:bodyPr wrap="square" rtlCol="0">
            <a:spAutoFit/>
          </a:bodyPr>
          <a:lstStyle/>
          <a:p>
            <a:r>
              <a:rPr lang="zh-CN" altLang="en-US" sz="1600" dirty="0" smtClean="0">
                <a:latin typeface="黑体" pitchFamily="49" charset="-122"/>
                <a:ea typeface="黑体" pitchFamily="49" charset="-122"/>
              </a:rPr>
              <a:t>表</a:t>
            </a:r>
            <a:r>
              <a:rPr lang="en-US" altLang="zh-CN" sz="1600" dirty="0" smtClean="0">
                <a:latin typeface="黑体" pitchFamily="49" charset="-122"/>
                <a:ea typeface="黑体" pitchFamily="49" charset="-122"/>
              </a:rPr>
              <a:t>3.</a:t>
            </a:r>
            <a:r>
              <a:rPr lang="zh-CN" altLang="en-US" sz="1600" dirty="0" smtClean="0">
                <a:latin typeface="黑体" pitchFamily="49" charset="-122"/>
                <a:ea typeface="黑体" pitchFamily="49" charset="-122"/>
              </a:rPr>
              <a:t>治疗后两组患者症状及体征变化比较</a:t>
            </a:r>
            <a:endParaRPr lang="zh-CN" altLang="en-US" sz="1600" dirty="0">
              <a:latin typeface="黑体" pitchFamily="49" charset="-122"/>
              <a:ea typeface="黑体" pitchFamily="49" charset="-122"/>
            </a:endParaRPr>
          </a:p>
        </p:txBody>
      </p:sp>
      <p:sp>
        <p:nvSpPr>
          <p:cNvPr id="47" name="Line 8"/>
          <p:cNvSpPr>
            <a:spLocks noChangeShapeType="1"/>
          </p:cNvSpPr>
          <p:nvPr/>
        </p:nvSpPr>
        <p:spPr bwMode="auto">
          <a:xfrm>
            <a:off x="1000100" y="3714752"/>
            <a:ext cx="4140000" cy="0"/>
          </a:xfrm>
          <a:prstGeom prst="line">
            <a:avLst/>
          </a:prstGeom>
          <a:noFill/>
          <a:ln w="19050">
            <a:solidFill>
              <a:schemeClr val="tx1"/>
            </a:solidFill>
            <a:round/>
            <a:headEnd/>
            <a:tailEnd/>
          </a:ln>
          <a:effectLst/>
        </p:spPr>
        <p:txBody>
          <a:bodyPr/>
          <a:lstStyle/>
          <a:p>
            <a:endParaRPr lang="zh-CN" altLang="en-US"/>
          </a:p>
        </p:txBody>
      </p:sp>
      <p:sp>
        <p:nvSpPr>
          <p:cNvPr id="48" name="Line 9"/>
          <p:cNvSpPr>
            <a:spLocks noChangeShapeType="1"/>
          </p:cNvSpPr>
          <p:nvPr/>
        </p:nvSpPr>
        <p:spPr bwMode="auto">
          <a:xfrm>
            <a:off x="1000100" y="4425960"/>
            <a:ext cx="4140000" cy="0"/>
          </a:xfrm>
          <a:prstGeom prst="line">
            <a:avLst/>
          </a:prstGeom>
          <a:noFill/>
          <a:ln w="19050">
            <a:solidFill>
              <a:schemeClr val="tx1"/>
            </a:solidFill>
            <a:round/>
            <a:headEnd/>
            <a:tailEnd/>
          </a:ln>
          <a:effectLst/>
        </p:spPr>
        <p:txBody>
          <a:bodyPr/>
          <a:lstStyle/>
          <a:p>
            <a:endParaRPr lang="zh-CN" altLang="en-US"/>
          </a:p>
        </p:txBody>
      </p:sp>
      <p:sp>
        <p:nvSpPr>
          <p:cNvPr id="49" name="Line 10"/>
          <p:cNvSpPr>
            <a:spLocks noChangeShapeType="1"/>
          </p:cNvSpPr>
          <p:nvPr/>
        </p:nvSpPr>
        <p:spPr bwMode="auto">
          <a:xfrm>
            <a:off x="1000100" y="5357826"/>
            <a:ext cx="4140000" cy="0"/>
          </a:xfrm>
          <a:prstGeom prst="line">
            <a:avLst/>
          </a:prstGeom>
          <a:noFill/>
          <a:ln w="19050">
            <a:solidFill>
              <a:schemeClr val="tx1"/>
            </a:solidFill>
            <a:round/>
            <a:headEnd/>
            <a:tailEnd/>
          </a:ln>
          <a:effectLst/>
        </p:spPr>
        <p:txBody>
          <a:bodyPr/>
          <a:lstStyle/>
          <a:p>
            <a:endParaRPr lang="zh-CN" altLang="en-US"/>
          </a:p>
        </p:txBody>
      </p:sp>
      <p:sp>
        <p:nvSpPr>
          <p:cNvPr id="51" name="Text Box 17"/>
          <p:cNvSpPr txBox="1">
            <a:spLocks noChangeArrowheads="1"/>
          </p:cNvSpPr>
          <p:nvPr/>
        </p:nvSpPr>
        <p:spPr bwMode="auto">
          <a:xfrm>
            <a:off x="1176284" y="4498985"/>
            <a:ext cx="935037" cy="366712"/>
          </a:xfrm>
          <a:prstGeom prst="rect">
            <a:avLst/>
          </a:prstGeom>
          <a:noFill/>
          <a:ln w="9525">
            <a:noFill/>
            <a:miter lim="800000"/>
            <a:headEnd/>
            <a:tailEnd/>
          </a:ln>
          <a:effectLst/>
        </p:spPr>
        <p:txBody>
          <a:bodyPr>
            <a:spAutoFit/>
          </a:bodyPr>
          <a:lstStyle/>
          <a:p>
            <a:pPr eaLnBrk="1" hangingPunct="1">
              <a:spcBef>
                <a:spcPct val="50000"/>
              </a:spcBef>
            </a:pPr>
            <a:r>
              <a:rPr lang="zh-CN" altLang="en-US" b="1" dirty="0" smtClean="0">
                <a:solidFill>
                  <a:srgbClr val="CC3300"/>
                </a:solidFill>
                <a:latin typeface="Arial" pitchFamily="34" charset="0"/>
                <a:ea typeface="宋体" pitchFamily="2" charset="-122"/>
              </a:rPr>
              <a:t>治疗组</a:t>
            </a:r>
            <a:endParaRPr lang="zh-CN" altLang="en-US" b="1" dirty="0">
              <a:solidFill>
                <a:srgbClr val="CC3300"/>
              </a:solidFill>
              <a:latin typeface="Arial" pitchFamily="34" charset="0"/>
              <a:ea typeface="宋体" pitchFamily="2" charset="-122"/>
            </a:endParaRPr>
          </a:p>
        </p:txBody>
      </p:sp>
      <p:sp>
        <p:nvSpPr>
          <p:cNvPr id="52" name="Text Box 18"/>
          <p:cNvSpPr txBox="1">
            <a:spLocks noChangeArrowheads="1"/>
          </p:cNvSpPr>
          <p:nvPr/>
        </p:nvSpPr>
        <p:spPr bwMode="auto">
          <a:xfrm>
            <a:off x="1176284" y="4922847"/>
            <a:ext cx="935037" cy="366713"/>
          </a:xfrm>
          <a:prstGeom prst="rect">
            <a:avLst/>
          </a:prstGeom>
          <a:noFill/>
          <a:ln w="9525">
            <a:noFill/>
            <a:miter lim="800000"/>
            <a:headEnd/>
            <a:tailEnd/>
          </a:ln>
          <a:effectLst/>
        </p:spPr>
        <p:txBody>
          <a:bodyPr>
            <a:spAutoFit/>
          </a:bodyPr>
          <a:lstStyle/>
          <a:p>
            <a:pPr eaLnBrk="1" hangingPunct="1">
              <a:spcBef>
                <a:spcPct val="50000"/>
              </a:spcBef>
            </a:pPr>
            <a:r>
              <a:rPr lang="zh-CN" altLang="en-US" b="1" dirty="0" smtClean="0">
                <a:solidFill>
                  <a:srgbClr val="CC3300"/>
                </a:solidFill>
                <a:latin typeface="Arial" pitchFamily="34" charset="0"/>
                <a:ea typeface="宋体" pitchFamily="2" charset="-122"/>
              </a:rPr>
              <a:t>对照组</a:t>
            </a:r>
            <a:endParaRPr lang="zh-CN" altLang="en-US" b="1" dirty="0">
              <a:solidFill>
                <a:srgbClr val="CC3300"/>
              </a:solidFill>
              <a:latin typeface="Arial" pitchFamily="34" charset="0"/>
              <a:ea typeface="宋体" pitchFamily="2" charset="-122"/>
            </a:endParaRPr>
          </a:p>
        </p:txBody>
      </p:sp>
      <p:sp>
        <p:nvSpPr>
          <p:cNvPr id="53" name="Text Box 19"/>
          <p:cNvSpPr txBox="1">
            <a:spLocks noChangeArrowheads="1"/>
          </p:cNvSpPr>
          <p:nvPr/>
        </p:nvSpPr>
        <p:spPr bwMode="auto">
          <a:xfrm>
            <a:off x="2836830" y="4552960"/>
            <a:ext cx="1531924"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Arial" pitchFamily="34" charset="0"/>
                <a:ea typeface="宋体" pitchFamily="2" charset="-122"/>
              </a:rPr>
              <a:t>83.3%</a:t>
            </a:r>
            <a:r>
              <a:rPr lang="zh-CN" altLang="en-US" sz="1400" dirty="0" smtClean="0">
                <a:latin typeface="Arial" pitchFamily="34" charset="0"/>
                <a:ea typeface="宋体" pitchFamily="2" charset="-122"/>
              </a:rPr>
              <a:t>（</a:t>
            </a:r>
            <a:r>
              <a:rPr lang="en-US" altLang="zh-CN" sz="1400" dirty="0" smtClean="0">
                <a:latin typeface="Arial" pitchFamily="34" charset="0"/>
                <a:ea typeface="宋体" pitchFamily="2" charset="-122"/>
              </a:rPr>
              <a:t>25/30</a:t>
            </a:r>
            <a:r>
              <a:rPr lang="zh-CN" altLang="en-US" sz="1400" dirty="0" smtClean="0">
                <a:latin typeface="Arial" pitchFamily="34" charset="0"/>
                <a:ea typeface="宋体" pitchFamily="2" charset="-122"/>
              </a:rPr>
              <a:t>）</a:t>
            </a:r>
            <a:endParaRPr lang="zh-CN" altLang="en-US" sz="1400" dirty="0">
              <a:latin typeface="Arial" pitchFamily="34" charset="0"/>
              <a:ea typeface="宋体" pitchFamily="2" charset="-122"/>
            </a:endParaRPr>
          </a:p>
        </p:txBody>
      </p:sp>
      <p:sp>
        <p:nvSpPr>
          <p:cNvPr id="55" name="Text Box 37"/>
          <p:cNvSpPr txBox="1">
            <a:spLocks noChangeArrowheads="1"/>
          </p:cNvSpPr>
          <p:nvPr/>
        </p:nvSpPr>
        <p:spPr bwMode="auto">
          <a:xfrm>
            <a:off x="1533474" y="3733388"/>
            <a:ext cx="3835412" cy="707886"/>
          </a:xfrm>
          <a:prstGeom prst="rect">
            <a:avLst/>
          </a:prstGeom>
          <a:noFill/>
          <a:ln w="9525">
            <a:noFill/>
            <a:miter lim="800000"/>
            <a:headEnd/>
            <a:tailEnd/>
          </a:ln>
          <a:effectLst/>
        </p:spPr>
        <p:txBody>
          <a:bodyPr wrap="square">
            <a:spAutoFit/>
          </a:bodyPr>
          <a:lstStyle/>
          <a:p>
            <a:pPr algn="ctr">
              <a:spcBef>
                <a:spcPct val="50000"/>
              </a:spcBef>
            </a:pPr>
            <a:r>
              <a:rPr lang="zh-CN" altLang="en-US" sz="1600" dirty="0" smtClean="0">
                <a:ea typeface="宋体" pitchFamily="2" charset="-122"/>
              </a:rPr>
              <a:t>乏力、纳差、腹胀及肝区痛</a:t>
            </a:r>
            <a:endParaRPr lang="en-US" altLang="zh-CN" sz="1600" dirty="0" smtClean="0">
              <a:ea typeface="宋体" pitchFamily="2" charset="-122"/>
            </a:endParaRPr>
          </a:p>
          <a:p>
            <a:pPr algn="ctr">
              <a:spcBef>
                <a:spcPct val="50000"/>
              </a:spcBef>
            </a:pPr>
            <a:r>
              <a:rPr lang="zh-CN" altLang="en-US" sz="1600" dirty="0" smtClean="0">
                <a:ea typeface="宋体" pitchFamily="2" charset="-122"/>
              </a:rPr>
              <a:t>（有效率）</a:t>
            </a:r>
            <a:endParaRPr lang="zh-CN" altLang="en-US" sz="1600" dirty="0">
              <a:ea typeface="宋体" pitchFamily="2" charset="-122"/>
            </a:endParaRPr>
          </a:p>
        </p:txBody>
      </p:sp>
      <p:sp>
        <p:nvSpPr>
          <p:cNvPr id="58" name="Text Box 44"/>
          <p:cNvSpPr txBox="1">
            <a:spLocks noChangeArrowheads="1"/>
          </p:cNvSpPr>
          <p:nvPr/>
        </p:nvSpPr>
        <p:spPr bwMode="auto">
          <a:xfrm>
            <a:off x="2841592" y="4913322"/>
            <a:ext cx="1598600" cy="307777"/>
          </a:xfrm>
          <a:prstGeom prst="rect">
            <a:avLst/>
          </a:prstGeom>
          <a:noFill/>
          <a:ln w="9525">
            <a:noFill/>
            <a:miter lim="800000"/>
            <a:headEnd/>
            <a:tailEnd/>
          </a:ln>
          <a:effectLst/>
        </p:spPr>
        <p:txBody>
          <a:bodyPr wrap="square">
            <a:spAutoFit/>
          </a:bodyPr>
          <a:lstStyle/>
          <a:p>
            <a:pPr eaLnBrk="1" hangingPunct="1">
              <a:spcBef>
                <a:spcPct val="50000"/>
              </a:spcBef>
            </a:pPr>
            <a:r>
              <a:rPr lang="en-US" altLang="zh-CN" sz="1400" dirty="0" smtClean="0">
                <a:latin typeface="Arial" pitchFamily="34" charset="0"/>
                <a:ea typeface="宋体" pitchFamily="2" charset="-122"/>
              </a:rPr>
              <a:t>50.0%</a:t>
            </a:r>
            <a:r>
              <a:rPr lang="zh-CN" altLang="en-US" sz="1400" dirty="0" smtClean="0">
                <a:latin typeface="Arial" pitchFamily="34" charset="0"/>
                <a:ea typeface="宋体" pitchFamily="2" charset="-122"/>
              </a:rPr>
              <a:t>（</a:t>
            </a:r>
            <a:r>
              <a:rPr lang="en-US" altLang="zh-CN" sz="1400" dirty="0" smtClean="0">
                <a:latin typeface="Arial" pitchFamily="34" charset="0"/>
                <a:ea typeface="宋体" pitchFamily="2" charset="-122"/>
              </a:rPr>
              <a:t>15/30</a:t>
            </a:r>
            <a:r>
              <a:rPr lang="zh-CN" altLang="en-US" sz="1400" dirty="0" smtClean="0">
                <a:latin typeface="Arial" pitchFamily="34" charset="0"/>
                <a:ea typeface="宋体" pitchFamily="2" charset="-122"/>
              </a:rPr>
              <a:t>）</a:t>
            </a:r>
            <a:endParaRPr lang="zh-CN" altLang="en-US" sz="1400" dirty="0">
              <a:latin typeface="Arial" pitchFamily="34" charset="0"/>
              <a:ea typeface="宋体" pitchFamily="2" charset="-122"/>
            </a:endParaRPr>
          </a:p>
        </p:txBody>
      </p:sp>
      <p:sp>
        <p:nvSpPr>
          <p:cNvPr id="60" name="Text Box 6"/>
          <p:cNvSpPr txBox="1">
            <a:spLocks noChangeArrowheads="1"/>
          </p:cNvSpPr>
          <p:nvPr/>
        </p:nvSpPr>
        <p:spPr bwMode="auto">
          <a:xfrm>
            <a:off x="6143636" y="1928802"/>
            <a:ext cx="2643206" cy="2585323"/>
          </a:xfrm>
          <a:prstGeom prst="rect">
            <a:avLst/>
          </a:prstGeom>
          <a:noFill/>
          <a:ln w="9525">
            <a:noFill/>
            <a:miter lim="800000"/>
            <a:headEnd/>
            <a:tailEnd/>
          </a:ln>
          <a:effectLst/>
        </p:spPr>
        <p:txBody>
          <a:bodyPr wrap="square">
            <a:spAutoFit/>
          </a:bodyPr>
          <a:lstStyle/>
          <a:p>
            <a:pPr algn="just">
              <a:lnSpc>
                <a:spcPct val="150000"/>
              </a:lnSpc>
              <a:buBlip>
                <a:blip r:embed="rId2"/>
              </a:buBlip>
            </a:pPr>
            <a:r>
              <a:rPr lang="zh-CN" altLang="en-US" b="1" dirty="0" smtClean="0">
                <a:ea typeface="宋体" pitchFamily="2" charset="-122"/>
              </a:rPr>
              <a:t>结果表明：</a:t>
            </a:r>
            <a:endParaRPr lang="en-US" altLang="zh-CN" b="1" dirty="0" smtClean="0">
              <a:ea typeface="宋体" pitchFamily="2" charset="-122"/>
            </a:endParaRPr>
          </a:p>
          <a:p>
            <a:pPr algn="just">
              <a:lnSpc>
                <a:spcPct val="150000"/>
              </a:lnSpc>
            </a:pPr>
            <a:r>
              <a:rPr lang="zh-CN" altLang="en-US" b="1" dirty="0" smtClean="0">
                <a:ea typeface="宋体" pitchFamily="2" charset="-122"/>
              </a:rPr>
              <a:t>治疗组药物能明显提高肝功能的复常率 ，有效抑制病毒复制 ，提高抗病毒的疗效，明显优于对照组。</a:t>
            </a:r>
            <a:endParaRPr lang="zh-CN" altLang="en-US" b="1" dirty="0">
              <a:ea typeface="宋体" pitchFamily="2" charset="-122"/>
            </a:endParaRPr>
          </a:p>
        </p:txBody>
      </p:sp>
      <p:sp>
        <p:nvSpPr>
          <p:cNvPr id="62" name="Rectangle 29"/>
          <p:cNvSpPr>
            <a:spLocks noChangeArrowheads="1"/>
          </p:cNvSpPr>
          <p:nvPr/>
        </p:nvSpPr>
        <p:spPr bwMode="auto">
          <a:xfrm>
            <a:off x="520517" y="5577570"/>
            <a:ext cx="7455202" cy="554056"/>
          </a:xfrm>
          <a:prstGeom prst="rect">
            <a:avLst/>
          </a:prstGeom>
          <a:solidFill>
            <a:schemeClr val="accent4">
              <a:lumMod val="20000"/>
              <a:lumOff val="80000"/>
              <a:alpha val="34000"/>
            </a:schemeClr>
          </a:solidFill>
          <a:ln w="9525" algn="ctr">
            <a:solidFill>
              <a:schemeClr val="bg1"/>
            </a:solidFill>
            <a:miter lim="800000"/>
            <a:headEnd/>
            <a:tailEnd/>
          </a:ln>
          <a:effectLst/>
        </p:spPr>
        <p:txBody>
          <a:bodyPr wrap="none" anchor="ctr"/>
          <a:lstStyle/>
          <a:p>
            <a:r>
              <a:rPr lang="zh-CN" altLang="en-US" sz="1400" dirty="0">
                <a:latin typeface="Arial" pitchFamily="34" charset="0"/>
                <a:ea typeface="宋体" pitchFamily="2" charset="-122"/>
              </a:rPr>
              <a:t>方向明</a:t>
            </a:r>
            <a:r>
              <a:rPr lang="en-US" altLang="zh-CN" sz="1400" dirty="0">
                <a:latin typeface="Arial" pitchFamily="34" charset="0"/>
                <a:ea typeface="宋体" pitchFamily="2" charset="-122"/>
              </a:rPr>
              <a:t>.</a:t>
            </a:r>
            <a:r>
              <a:rPr lang="zh-CN" altLang="en-US" sz="1400" dirty="0">
                <a:ea typeface="宋体" pitchFamily="2" charset="-122"/>
              </a:rPr>
              <a:t>季德胜蛇药片联合香菇菌多糖片治疗慢性乙型肝炎 </a:t>
            </a:r>
            <a:r>
              <a:rPr lang="en-US" altLang="zh-CN" sz="1400" dirty="0">
                <a:ea typeface="宋体" pitchFamily="2" charset="-122"/>
              </a:rPr>
              <a:t>30</a:t>
            </a:r>
            <a:r>
              <a:rPr lang="zh-CN" altLang="en-US" sz="1400" dirty="0">
                <a:ea typeface="宋体" pitchFamily="2" charset="-122"/>
              </a:rPr>
              <a:t>例临床观察</a:t>
            </a:r>
            <a:r>
              <a:rPr lang="zh-CN" altLang="en-US" sz="1400" dirty="0">
                <a:latin typeface="Arial" pitchFamily="34" charset="0"/>
                <a:ea typeface="宋体" pitchFamily="2" charset="-122"/>
              </a:rPr>
              <a:t>「</a:t>
            </a:r>
            <a:r>
              <a:rPr lang="en-US" altLang="zh-CN" sz="1400" dirty="0">
                <a:latin typeface="Arial" pitchFamily="34" charset="0"/>
                <a:ea typeface="宋体" pitchFamily="2" charset="-122"/>
              </a:rPr>
              <a:t>J</a:t>
            </a:r>
            <a:r>
              <a:rPr lang="zh-CN" altLang="en-US" sz="1400" dirty="0">
                <a:latin typeface="Arial" pitchFamily="34" charset="0"/>
                <a:ea typeface="宋体" pitchFamily="2" charset="-122"/>
              </a:rPr>
              <a:t>」</a:t>
            </a:r>
            <a:r>
              <a:rPr lang="en-US" altLang="zh-CN" sz="1400" dirty="0">
                <a:latin typeface="Arial" pitchFamily="34" charset="0"/>
                <a:ea typeface="宋体" pitchFamily="2" charset="-122"/>
              </a:rPr>
              <a:t>.</a:t>
            </a:r>
            <a:r>
              <a:rPr lang="zh-CN" altLang="en-US" sz="1400" dirty="0">
                <a:latin typeface="Arial" pitchFamily="34" charset="0"/>
                <a:ea typeface="宋体" pitchFamily="2" charset="-122"/>
              </a:rPr>
              <a:t>中国实用</a:t>
            </a:r>
            <a:endParaRPr lang="en-US" altLang="zh-CN" sz="1400" dirty="0">
              <a:latin typeface="Arial" pitchFamily="34" charset="0"/>
              <a:ea typeface="宋体" pitchFamily="2" charset="-122"/>
            </a:endParaRPr>
          </a:p>
          <a:p>
            <a:r>
              <a:rPr lang="zh-CN" altLang="en-US" sz="1400" dirty="0">
                <a:latin typeface="Arial" pitchFamily="34" charset="0"/>
                <a:ea typeface="宋体" pitchFamily="2" charset="-122"/>
              </a:rPr>
              <a:t>中西医杂志，</a:t>
            </a:r>
            <a:r>
              <a:rPr lang="en-US" altLang="zh-CN" sz="1400" dirty="0">
                <a:latin typeface="Arial" pitchFamily="34" charset="0"/>
                <a:ea typeface="宋体" pitchFamily="2" charset="-122"/>
              </a:rPr>
              <a:t>2004</a:t>
            </a:r>
            <a:r>
              <a:rPr lang="zh-CN" altLang="en-US" sz="1400" dirty="0">
                <a:latin typeface="Arial" pitchFamily="34" charset="0"/>
                <a:ea typeface="宋体" pitchFamily="2" charset="-122"/>
              </a:rPr>
              <a:t>（</a:t>
            </a:r>
            <a:r>
              <a:rPr lang="en-US" altLang="zh-CN" sz="1400" dirty="0">
                <a:latin typeface="Arial" pitchFamily="34" charset="0"/>
                <a:ea typeface="宋体" pitchFamily="2" charset="-122"/>
              </a:rPr>
              <a:t> 05 </a:t>
            </a:r>
            <a:r>
              <a:rPr lang="zh-CN" altLang="en-US" sz="1400" dirty="0">
                <a:latin typeface="Arial" pitchFamily="34" charset="0"/>
                <a:ea typeface="宋体" pitchFamily="2" charset="-122"/>
              </a:rPr>
              <a:t>）</a:t>
            </a:r>
            <a:r>
              <a:rPr lang="zh-CN" altLang="en-US" sz="1400" dirty="0"/>
              <a:t>：</a:t>
            </a:r>
            <a:r>
              <a:rPr lang="en-US" altLang="zh-CN" sz="1400" dirty="0"/>
              <a:t>664-665.</a:t>
            </a:r>
            <a:endParaRPr lang="zh-CN" altLang="en-US" sz="1400" dirty="0">
              <a:latin typeface="Arial" pitchFamily="34" charset="0"/>
              <a:ea typeface="宋体" pitchFamily="2" charset="-122"/>
            </a:endParaRPr>
          </a:p>
        </p:txBody>
      </p:sp>
      <p:sp>
        <p:nvSpPr>
          <p:cNvPr id="66" name="Text Box 5"/>
          <p:cNvSpPr txBox="1">
            <a:spLocks noChangeArrowheads="1"/>
          </p:cNvSpPr>
          <p:nvPr/>
        </p:nvSpPr>
        <p:spPr bwMode="auto">
          <a:xfrm>
            <a:off x="1714480" y="139463"/>
            <a:ext cx="7489825" cy="646331"/>
          </a:xfrm>
          <a:prstGeom prst="rect">
            <a:avLst/>
          </a:prstGeom>
          <a:noFill/>
          <a:ln w="9525">
            <a:noFill/>
            <a:miter lim="800000"/>
            <a:headEnd/>
            <a:tailEnd/>
          </a:ln>
          <a:effectLst/>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季德胜蛇药片治疗</a:t>
            </a:r>
            <a:r>
              <a:rPr lang="zh-CN" altLang="en-US" sz="3600" b="1" dirty="0" smtClean="0">
                <a:solidFill>
                  <a:srgbClr val="006600"/>
                </a:solidFill>
                <a:latin typeface="华文新魏" pitchFamily="2" charset="-122"/>
                <a:ea typeface="华文新魏" pitchFamily="2" charset="-122"/>
              </a:rPr>
              <a:t>乙型肝炎（二）</a:t>
            </a:r>
            <a:endParaRPr lang="en-US" altLang="zh-CN" sz="3600" b="1" dirty="0">
              <a:solidFill>
                <a:srgbClr val="006600"/>
              </a:solidFill>
              <a:latin typeface="华文新魏" pitchFamily="2" charset="-122"/>
              <a:ea typeface="华文新魏" pitchFamily="2" charset="-122"/>
            </a:endParaRPr>
          </a:p>
        </p:txBody>
      </p:sp>
      <p:pic>
        <p:nvPicPr>
          <p:cNvPr id="34"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928662" y="928670"/>
            <a:ext cx="7929563" cy="1008609"/>
          </a:xfrm>
          <a:prstGeom prst="rect">
            <a:avLst/>
          </a:prstGeom>
          <a:noFill/>
          <a:ln w="9525">
            <a:noFill/>
            <a:miter lim="800000"/>
            <a:headEnd/>
            <a:tailEnd/>
          </a:ln>
        </p:spPr>
        <p:txBody>
          <a:bodyPr>
            <a:spAutoFit/>
          </a:bodyPr>
          <a:lstStyle/>
          <a:p>
            <a:pPr>
              <a:lnSpc>
                <a:spcPts val="2500"/>
              </a:lnSpc>
            </a:pPr>
            <a:r>
              <a:rPr lang="zh-CN" altLang="en-US" dirty="0" smtClean="0">
                <a:latin typeface="黑体" pitchFamily="49" charset="-122"/>
                <a:ea typeface="黑体" pitchFamily="49" charset="-122"/>
              </a:rPr>
              <a:t>苏州市第三人民医院用</a:t>
            </a:r>
            <a:r>
              <a:rPr lang="zh-CN" altLang="en-US" dirty="0">
                <a:latin typeface="黑体" pitchFamily="49" charset="-122"/>
                <a:ea typeface="黑体" pitchFamily="49" charset="-122"/>
              </a:rPr>
              <a:t>季德胜蛇药片治疗慢性乙型肝炎</a:t>
            </a:r>
            <a:r>
              <a:rPr lang="en-US" altLang="zh-CN" dirty="0">
                <a:latin typeface="黑体" pitchFamily="49" charset="-122"/>
                <a:ea typeface="黑体" pitchFamily="49" charset="-122"/>
              </a:rPr>
              <a:t>84</a:t>
            </a:r>
            <a:r>
              <a:rPr lang="zh-CN" altLang="en-US" dirty="0" smtClean="0">
                <a:latin typeface="黑体" pitchFamily="49" charset="-122"/>
                <a:ea typeface="黑体" pitchFamily="49" charset="-122"/>
              </a:rPr>
              <a:t>例。</a:t>
            </a:r>
            <a:endParaRPr lang="en-US" altLang="zh-CN" dirty="0" smtClean="0">
              <a:latin typeface="黑体" pitchFamily="49" charset="-122"/>
              <a:ea typeface="黑体" pitchFamily="49" charset="-122"/>
            </a:endParaRPr>
          </a:p>
          <a:p>
            <a:pPr>
              <a:lnSpc>
                <a:spcPts val="2500"/>
              </a:lnSpc>
            </a:pPr>
            <a:r>
              <a:rPr lang="zh-CN" altLang="en-US" sz="1600" b="1" dirty="0" smtClean="0">
                <a:solidFill>
                  <a:srgbClr val="0000FF"/>
                </a:solidFill>
                <a:latin typeface="宋体" pitchFamily="2" charset="-122"/>
                <a:ea typeface="宋体" pitchFamily="2" charset="-122"/>
              </a:rPr>
              <a:t>治疗组：</a:t>
            </a:r>
            <a:r>
              <a:rPr lang="zh-CN" altLang="en-US" sz="1600" dirty="0" smtClean="0">
                <a:latin typeface="宋体" pitchFamily="2" charset="-122"/>
                <a:ea typeface="宋体" pitchFamily="2" charset="-122"/>
              </a:rPr>
              <a:t>季德胜蛇药片（每次</a:t>
            </a:r>
            <a:r>
              <a:rPr lang="en-US" altLang="zh-CN" sz="1600" dirty="0" smtClean="0">
                <a:latin typeface="宋体" pitchFamily="2" charset="-122"/>
                <a:ea typeface="宋体" pitchFamily="2" charset="-122"/>
              </a:rPr>
              <a:t>10</a:t>
            </a:r>
            <a:r>
              <a:rPr lang="zh-CN" altLang="en-US" sz="1600" dirty="0" smtClean="0">
                <a:latin typeface="宋体" pitchFamily="2" charset="-122"/>
                <a:ea typeface="宋体" pitchFamily="2" charset="-122"/>
              </a:rPr>
              <a:t>片，每日</a:t>
            </a:r>
            <a:r>
              <a:rPr lang="en-US" altLang="zh-CN" sz="1600" dirty="0" smtClean="0">
                <a:latin typeface="宋体" pitchFamily="2" charset="-122"/>
                <a:ea typeface="宋体" pitchFamily="2" charset="-122"/>
              </a:rPr>
              <a:t>2</a:t>
            </a:r>
            <a:r>
              <a:rPr lang="zh-CN" altLang="en-US" sz="1600" dirty="0" smtClean="0">
                <a:latin typeface="宋体" pitchFamily="2" charset="-122"/>
                <a:ea typeface="宋体" pitchFamily="2" charset="-122"/>
              </a:rPr>
              <a:t>次）</a:t>
            </a:r>
            <a:endParaRPr lang="en-US" altLang="zh-CN" sz="1600" dirty="0" smtClean="0">
              <a:latin typeface="宋体" pitchFamily="2" charset="-122"/>
              <a:ea typeface="宋体" pitchFamily="2" charset="-122"/>
            </a:endParaRPr>
          </a:p>
          <a:p>
            <a:pPr>
              <a:lnSpc>
                <a:spcPts val="2500"/>
              </a:lnSpc>
            </a:pPr>
            <a:r>
              <a:rPr lang="zh-CN" altLang="en-US" sz="1600" b="1" dirty="0" smtClean="0">
                <a:solidFill>
                  <a:srgbClr val="0000FF"/>
                </a:solidFill>
                <a:latin typeface="宋体" pitchFamily="2" charset="-122"/>
                <a:ea typeface="宋体" pitchFamily="2" charset="-122"/>
              </a:rPr>
              <a:t>对照组：</a:t>
            </a:r>
            <a:r>
              <a:rPr lang="zh-CN" altLang="en-US" sz="1600" dirty="0" smtClean="0">
                <a:latin typeface="宋体" pitchFamily="2" charset="-122"/>
                <a:ea typeface="宋体" pitchFamily="2" charset="-122"/>
              </a:rPr>
              <a:t>乙肝灵及中药汤剂</a:t>
            </a:r>
            <a:endParaRPr lang="zh-CN" altLang="en-US" sz="1600" dirty="0">
              <a:latin typeface="宋体" pitchFamily="2" charset="-122"/>
              <a:ea typeface="宋体" pitchFamily="2" charset="-122"/>
            </a:endParaRPr>
          </a:p>
        </p:txBody>
      </p:sp>
      <p:sp>
        <p:nvSpPr>
          <p:cNvPr id="9" name="Text Box 7"/>
          <p:cNvSpPr txBox="1">
            <a:spLocks noChangeArrowheads="1"/>
          </p:cNvSpPr>
          <p:nvPr/>
        </p:nvSpPr>
        <p:spPr bwMode="auto">
          <a:xfrm>
            <a:off x="900113" y="2563804"/>
            <a:ext cx="7488237" cy="779463"/>
          </a:xfrm>
          <a:prstGeom prst="rect">
            <a:avLst/>
          </a:prstGeom>
          <a:noFill/>
          <a:ln w="9525">
            <a:noFill/>
            <a:miter lim="800000"/>
            <a:headEnd/>
            <a:tailEnd/>
          </a:ln>
        </p:spPr>
        <p:txBody>
          <a:bodyPr>
            <a:spAutoFit/>
          </a:bodyPr>
          <a:lstStyle/>
          <a:p>
            <a:r>
              <a:rPr lang="zh-CN" altLang="en-US">
                <a:ea typeface="宋体" pitchFamily="2" charset="-122"/>
              </a:rPr>
              <a:t>　</a:t>
            </a:r>
          </a:p>
          <a:p>
            <a:pPr>
              <a:spcBef>
                <a:spcPct val="50000"/>
              </a:spcBef>
            </a:pPr>
            <a:endParaRPr lang="zh-CN" altLang="en-US">
              <a:ea typeface="宋体" pitchFamily="2" charset="-122"/>
            </a:endParaRPr>
          </a:p>
        </p:txBody>
      </p:sp>
      <p:sp>
        <p:nvSpPr>
          <p:cNvPr id="10" name="Line 8"/>
          <p:cNvSpPr>
            <a:spLocks noChangeShapeType="1"/>
          </p:cNvSpPr>
          <p:nvPr/>
        </p:nvSpPr>
        <p:spPr bwMode="auto">
          <a:xfrm>
            <a:off x="395288" y="2776529"/>
            <a:ext cx="8353425" cy="0"/>
          </a:xfrm>
          <a:prstGeom prst="line">
            <a:avLst/>
          </a:prstGeom>
          <a:noFill/>
          <a:ln w="19050">
            <a:solidFill>
              <a:schemeClr val="tx1"/>
            </a:solidFill>
            <a:round/>
            <a:headEnd/>
            <a:tailEnd/>
          </a:ln>
        </p:spPr>
        <p:txBody>
          <a:bodyPr/>
          <a:lstStyle/>
          <a:p>
            <a:endParaRPr lang="zh-CN" altLang="en-US"/>
          </a:p>
        </p:txBody>
      </p:sp>
      <p:sp>
        <p:nvSpPr>
          <p:cNvPr id="11" name="Line 9"/>
          <p:cNvSpPr>
            <a:spLocks noChangeShapeType="1"/>
          </p:cNvSpPr>
          <p:nvPr/>
        </p:nvSpPr>
        <p:spPr bwMode="auto">
          <a:xfrm>
            <a:off x="395288" y="3568692"/>
            <a:ext cx="8353425" cy="0"/>
          </a:xfrm>
          <a:prstGeom prst="line">
            <a:avLst/>
          </a:prstGeom>
          <a:noFill/>
          <a:ln w="19050">
            <a:solidFill>
              <a:schemeClr val="tx1"/>
            </a:solidFill>
            <a:round/>
            <a:headEnd/>
            <a:tailEnd/>
          </a:ln>
        </p:spPr>
        <p:txBody>
          <a:bodyPr/>
          <a:lstStyle/>
          <a:p>
            <a:endParaRPr lang="zh-CN" altLang="en-US"/>
          </a:p>
        </p:txBody>
      </p:sp>
      <p:sp>
        <p:nvSpPr>
          <p:cNvPr id="12" name="Line 10"/>
          <p:cNvSpPr>
            <a:spLocks noChangeShapeType="1"/>
          </p:cNvSpPr>
          <p:nvPr/>
        </p:nvSpPr>
        <p:spPr bwMode="auto">
          <a:xfrm>
            <a:off x="395288" y="4929179"/>
            <a:ext cx="8353425" cy="0"/>
          </a:xfrm>
          <a:prstGeom prst="line">
            <a:avLst/>
          </a:prstGeom>
          <a:noFill/>
          <a:ln w="19050">
            <a:solidFill>
              <a:schemeClr val="tx1"/>
            </a:solidFill>
            <a:round/>
            <a:headEnd/>
            <a:tailEnd/>
          </a:ln>
        </p:spPr>
        <p:txBody>
          <a:bodyPr/>
          <a:lstStyle/>
          <a:p>
            <a:endParaRPr lang="zh-CN" altLang="en-US"/>
          </a:p>
        </p:txBody>
      </p:sp>
      <p:sp>
        <p:nvSpPr>
          <p:cNvPr id="13" name="Text Box 11"/>
          <p:cNvSpPr txBox="1">
            <a:spLocks noChangeArrowheads="1"/>
          </p:cNvSpPr>
          <p:nvPr/>
        </p:nvSpPr>
        <p:spPr bwMode="auto">
          <a:xfrm>
            <a:off x="1571625" y="3159117"/>
            <a:ext cx="1546225"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治疗前</a:t>
            </a:r>
          </a:p>
        </p:txBody>
      </p:sp>
      <p:sp>
        <p:nvSpPr>
          <p:cNvPr id="14" name="Text Box 12"/>
          <p:cNvSpPr txBox="1">
            <a:spLocks noChangeArrowheads="1"/>
          </p:cNvSpPr>
          <p:nvPr/>
        </p:nvSpPr>
        <p:spPr bwMode="auto">
          <a:xfrm>
            <a:off x="2463800" y="3159117"/>
            <a:ext cx="1474788"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治疗后</a:t>
            </a:r>
          </a:p>
        </p:txBody>
      </p:sp>
      <p:sp>
        <p:nvSpPr>
          <p:cNvPr id="15" name="Text Box 17"/>
          <p:cNvSpPr txBox="1">
            <a:spLocks noChangeArrowheads="1"/>
          </p:cNvSpPr>
          <p:nvPr/>
        </p:nvSpPr>
        <p:spPr bwMode="auto">
          <a:xfrm>
            <a:off x="395288" y="3641717"/>
            <a:ext cx="935037" cy="369887"/>
          </a:xfrm>
          <a:prstGeom prst="rect">
            <a:avLst/>
          </a:prstGeom>
          <a:noFill/>
          <a:ln w="9525">
            <a:noFill/>
            <a:miter lim="800000"/>
            <a:headEnd/>
            <a:tailEnd/>
          </a:ln>
        </p:spPr>
        <p:txBody>
          <a:bodyPr>
            <a:spAutoFit/>
          </a:bodyPr>
          <a:lstStyle/>
          <a:p>
            <a:pPr eaLnBrk="1" hangingPunct="1">
              <a:spcBef>
                <a:spcPct val="50000"/>
              </a:spcBef>
            </a:pPr>
            <a:r>
              <a:rPr lang="en-US" altLang="zh-CN">
                <a:latin typeface="宋体" pitchFamily="2" charset="-122"/>
                <a:ea typeface="宋体" pitchFamily="2" charset="-122"/>
              </a:rPr>
              <a:t>HBsAg</a:t>
            </a:r>
            <a:endParaRPr lang="zh-CN" altLang="en-US" b="1">
              <a:solidFill>
                <a:srgbClr val="CC3300"/>
              </a:solidFill>
              <a:latin typeface="宋体" pitchFamily="2" charset="-122"/>
              <a:ea typeface="宋体" pitchFamily="2" charset="-122"/>
            </a:endParaRPr>
          </a:p>
        </p:txBody>
      </p:sp>
      <p:sp>
        <p:nvSpPr>
          <p:cNvPr id="16" name="Text Box 18"/>
          <p:cNvSpPr txBox="1">
            <a:spLocks noChangeArrowheads="1"/>
          </p:cNvSpPr>
          <p:nvPr/>
        </p:nvSpPr>
        <p:spPr bwMode="auto">
          <a:xfrm>
            <a:off x="395288" y="4065579"/>
            <a:ext cx="935037" cy="369888"/>
          </a:xfrm>
          <a:prstGeom prst="rect">
            <a:avLst/>
          </a:prstGeom>
          <a:noFill/>
          <a:ln w="9525">
            <a:noFill/>
            <a:miter lim="800000"/>
            <a:headEnd/>
            <a:tailEnd/>
          </a:ln>
        </p:spPr>
        <p:txBody>
          <a:bodyPr>
            <a:spAutoFit/>
          </a:bodyPr>
          <a:lstStyle/>
          <a:p>
            <a:pPr eaLnBrk="1" hangingPunct="1">
              <a:spcBef>
                <a:spcPct val="50000"/>
              </a:spcBef>
            </a:pPr>
            <a:r>
              <a:rPr lang="en-US" altLang="zh-CN">
                <a:latin typeface="宋体" pitchFamily="2" charset="-122"/>
                <a:ea typeface="宋体" pitchFamily="2" charset="-122"/>
              </a:rPr>
              <a:t>HBeAg</a:t>
            </a:r>
            <a:endParaRPr lang="zh-CN" altLang="en-US" b="1">
              <a:solidFill>
                <a:srgbClr val="CC3300"/>
              </a:solidFill>
              <a:latin typeface="宋体" pitchFamily="2" charset="-122"/>
              <a:ea typeface="宋体" pitchFamily="2" charset="-122"/>
            </a:endParaRPr>
          </a:p>
        </p:txBody>
      </p:sp>
      <p:sp>
        <p:nvSpPr>
          <p:cNvPr id="17" name="Text Box 19"/>
          <p:cNvSpPr txBox="1">
            <a:spLocks noChangeArrowheads="1"/>
          </p:cNvSpPr>
          <p:nvPr/>
        </p:nvSpPr>
        <p:spPr bwMode="auto">
          <a:xfrm>
            <a:off x="1744663" y="369569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42</a:t>
            </a:r>
            <a:endParaRPr lang="zh-CN" altLang="en-US" sz="1400">
              <a:latin typeface="Arial" pitchFamily="34" charset="0"/>
              <a:ea typeface="宋体" pitchFamily="2" charset="-122"/>
            </a:endParaRPr>
          </a:p>
        </p:txBody>
      </p:sp>
      <p:sp>
        <p:nvSpPr>
          <p:cNvPr id="18" name="Text Box 30"/>
          <p:cNvSpPr txBox="1">
            <a:spLocks noChangeArrowheads="1"/>
          </p:cNvSpPr>
          <p:nvPr/>
        </p:nvSpPr>
        <p:spPr bwMode="auto">
          <a:xfrm>
            <a:off x="3357563" y="3160704"/>
            <a:ext cx="2051050"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转阴率（</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19" name="Text Box 37"/>
          <p:cNvSpPr txBox="1">
            <a:spLocks noChangeArrowheads="1"/>
          </p:cNvSpPr>
          <p:nvPr/>
        </p:nvSpPr>
        <p:spPr bwMode="auto">
          <a:xfrm>
            <a:off x="2428875" y="2776529"/>
            <a:ext cx="1795463" cy="366713"/>
          </a:xfrm>
          <a:prstGeom prst="rect">
            <a:avLst/>
          </a:prstGeom>
          <a:noFill/>
          <a:ln w="9525">
            <a:noFill/>
            <a:miter lim="800000"/>
            <a:headEnd/>
            <a:tailEnd/>
          </a:ln>
        </p:spPr>
        <p:txBody>
          <a:bodyPr>
            <a:spAutoFit/>
          </a:bodyPr>
          <a:lstStyle/>
          <a:p>
            <a:pPr>
              <a:spcBef>
                <a:spcPct val="50000"/>
              </a:spcBef>
            </a:pPr>
            <a:r>
              <a:rPr lang="zh-CN" altLang="en-US">
                <a:ea typeface="宋体" pitchFamily="2" charset="-122"/>
              </a:rPr>
              <a:t>治疗组</a:t>
            </a:r>
          </a:p>
        </p:txBody>
      </p:sp>
      <p:sp>
        <p:nvSpPr>
          <p:cNvPr id="20" name="Text Box 38"/>
          <p:cNvSpPr txBox="1">
            <a:spLocks noChangeArrowheads="1"/>
          </p:cNvSpPr>
          <p:nvPr/>
        </p:nvSpPr>
        <p:spPr bwMode="auto">
          <a:xfrm>
            <a:off x="5715000" y="2776529"/>
            <a:ext cx="2049463" cy="366713"/>
          </a:xfrm>
          <a:prstGeom prst="rect">
            <a:avLst/>
          </a:prstGeom>
          <a:noFill/>
          <a:ln w="9525">
            <a:noFill/>
            <a:miter lim="800000"/>
            <a:headEnd/>
            <a:tailEnd/>
          </a:ln>
        </p:spPr>
        <p:txBody>
          <a:bodyPr>
            <a:spAutoFit/>
          </a:bodyPr>
          <a:lstStyle/>
          <a:p>
            <a:pPr>
              <a:spcBef>
                <a:spcPct val="50000"/>
              </a:spcBef>
            </a:pPr>
            <a:r>
              <a:rPr lang="zh-CN" altLang="en-US">
                <a:ea typeface="宋体" pitchFamily="2" charset="-122"/>
              </a:rPr>
              <a:t>对照组</a:t>
            </a:r>
          </a:p>
        </p:txBody>
      </p:sp>
      <p:sp>
        <p:nvSpPr>
          <p:cNvPr id="21" name="Text Box 39"/>
          <p:cNvSpPr txBox="1">
            <a:spLocks noChangeArrowheads="1"/>
          </p:cNvSpPr>
          <p:nvPr/>
        </p:nvSpPr>
        <p:spPr bwMode="auto">
          <a:xfrm>
            <a:off x="2657475" y="3711567"/>
            <a:ext cx="1008063"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36</a:t>
            </a:r>
            <a:endParaRPr lang="zh-CN" altLang="en-US" sz="1400">
              <a:latin typeface="Arial" pitchFamily="34" charset="0"/>
              <a:ea typeface="宋体" pitchFamily="2" charset="-122"/>
            </a:endParaRPr>
          </a:p>
        </p:txBody>
      </p:sp>
      <p:sp>
        <p:nvSpPr>
          <p:cNvPr id="22" name="Text Box 40"/>
          <p:cNvSpPr txBox="1">
            <a:spLocks noChangeArrowheads="1"/>
          </p:cNvSpPr>
          <p:nvPr/>
        </p:nvSpPr>
        <p:spPr bwMode="auto">
          <a:xfrm>
            <a:off x="3552825" y="3711567"/>
            <a:ext cx="1008063"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14.3</a:t>
            </a:r>
            <a:endParaRPr lang="zh-CN" altLang="en-US" sz="1400">
              <a:latin typeface="Arial" pitchFamily="34" charset="0"/>
              <a:ea typeface="宋体" pitchFamily="2" charset="-122"/>
            </a:endParaRPr>
          </a:p>
        </p:txBody>
      </p:sp>
      <p:sp>
        <p:nvSpPr>
          <p:cNvPr id="23" name="Text Box 44"/>
          <p:cNvSpPr txBox="1">
            <a:spLocks noChangeArrowheads="1"/>
          </p:cNvSpPr>
          <p:nvPr/>
        </p:nvSpPr>
        <p:spPr bwMode="auto">
          <a:xfrm>
            <a:off x="1749425" y="4056054"/>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32</a:t>
            </a:r>
            <a:endParaRPr lang="zh-CN" altLang="en-US" sz="1400">
              <a:latin typeface="Arial" pitchFamily="34" charset="0"/>
              <a:ea typeface="宋体" pitchFamily="2" charset="-122"/>
            </a:endParaRPr>
          </a:p>
        </p:txBody>
      </p:sp>
      <p:sp>
        <p:nvSpPr>
          <p:cNvPr id="24" name="Text Box 45"/>
          <p:cNvSpPr txBox="1">
            <a:spLocks noChangeArrowheads="1"/>
          </p:cNvSpPr>
          <p:nvPr/>
        </p:nvSpPr>
        <p:spPr bwMode="auto">
          <a:xfrm>
            <a:off x="2652713" y="4073517"/>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20</a:t>
            </a:r>
            <a:endParaRPr lang="zh-CN" altLang="en-US" sz="1400">
              <a:latin typeface="Arial" pitchFamily="34" charset="0"/>
              <a:ea typeface="宋体" pitchFamily="2" charset="-122"/>
            </a:endParaRPr>
          </a:p>
        </p:txBody>
      </p:sp>
      <p:sp>
        <p:nvSpPr>
          <p:cNvPr id="25" name="Text Box 46"/>
          <p:cNvSpPr txBox="1">
            <a:spLocks noChangeArrowheads="1"/>
          </p:cNvSpPr>
          <p:nvPr/>
        </p:nvSpPr>
        <p:spPr bwMode="auto">
          <a:xfrm>
            <a:off x="3548063" y="4073517"/>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37.5</a:t>
            </a:r>
            <a:endParaRPr lang="zh-CN" altLang="en-US" sz="1400">
              <a:latin typeface="Arial" pitchFamily="34" charset="0"/>
              <a:ea typeface="宋体" pitchFamily="2" charset="-122"/>
            </a:endParaRPr>
          </a:p>
        </p:txBody>
      </p:sp>
      <p:sp>
        <p:nvSpPr>
          <p:cNvPr id="26" name="Text Box 50"/>
          <p:cNvSpPr txBox="1">
            <a:spLocks noChangeArrowheads="1"/>
          </p:cNvSpPr>
          <p:nvPr/>
        </p:nvSpPr>
        <p:spPr bwMode="auto">
          <a:xfrm>
            <a:off x="323850" y="4425942"/>
            <a:ext cx="1247775" cy="369887"/>
          </a:xfrm>
          <a:prstGeom prst="rect">
            <a:avLst/>
          </a:prstGeom>
          <a:noFill/>
          <a:ln w="9525">
            <a:noFill/>
            <a:miter lim="800000"/>
            <a:headEnd/>
            <a:tailEnd/>
          </a:ln>
        </p:spPr>
        <p:txBody>
          <a:bodyPr>
            <a:spAutoFit/>
          </a:bodyPr>
          <a:lstStyle/>
          <a:p>
            <a:pPr eaLnBrk="1" hangingPunct="1">
              <a:spcBef>
                <a:spcPct val="50000"/>
              </a:spcBef>
            </a:pPr>
            <a:r>
              <a:rPr lang="zh-CN" altLang="en-US">
                <a:latin typeface="宋体" pitchFamily="2" charset="-122"/>
                <a:ea typeface="宋体" pitchFamily="2" charset="-122"/>
              </a:rPr>
              <a:t>抗</a:t>
            </a:r>
            <a:r>
              <a:rPr lang="en-US" altLang="zh-CN">
                <a:latin typeface="宋体" pitchFamily="2" charset="-122"/>
                <a:ea typeface="宋体" pitchFamily="2" charset="-122"/>
              </a:rPr>
              <a:t>HbslgM</a:t>
            </a:r>
            <a:endParaRPr lang="zh-CN" altLang="en-US" b="1">
              <a:solidFill>
                <a:srgbClr val="CC3300"/>
              </a:solidFill>
              <a:latin typeface="宋体" pitchFamily="2" charset="-122"/>
              <a:ea typeface="宋体" pitchFamily="2" charset="-122"/>
            </a:endParaRPr>
          </a:p>
        </p:txBody>
      </p:sp>
      <p:sp>
        <p:nvSpPr>
          <p:cNvPr id="27" name="Text Box 53"/>
          <p:cNvSpPr txBox="1">
            <a:spLocks noChangeArrowheads="1"/>
          </p:cNvSpPr>
          <p:nvPr/>
        </p:nvSpPr>
        <p:spPr bwMode="auto">
          <a:xfrm>
            <a:off x="1749425" y="443229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30</a:t>
            </a:r>
            <a:endParaRPr lang="zh-CN" altLang="en-US" sz="1400">
              <a:latin typeface="Arial" pitchFamily="34" charset="0"/>
              <a:ea typeface="宋体" pitchFamily="2" charset="-122"/>
            </a:endParaRPr>
          </a:p>
        </p:txBody>
      </p:sp>
      <p:sp>
        <p:nvSpPr>
          <p:cNvPr id="28" name="Text Box 55"/>
          <p:cNvSpPr txBox="1">
            <a:spLocks noChangeArrowheads="1"/>
          </p:cNvSpPr>
          <p:nvPr/>
        </p:nvSpPr>
        <p:spPr bwMode="auto">
          <a:xfrm>
            <a:off x="2657475" y="443229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25</a:t>
            </a:r>
            <a:endParaRPr lang="zh-CN" altLang="en-US" sz="1400">
              <a:latin typeface="Arial" pitchFamily="34" charset="0"/>
              <a:ea typeface="宋体" pitchFamily="2" charset="-122"/>
            </a:endParaRPr>
          </a:p>
        </p:txBody>
      </p:sp>
      <p:sp>
        <p:nvSpPr>
          <p:cNvPr id="29" name="Text Box 57"/>
          <p:cNvSpPr txBox="1">
            <a:spLocks noChangeArrowheads="1"/>
          </p:cNvSpPr>
          <p:nvPr/>
        </p:nvSpPr>
        <p:spPr bwMode="auto">
          <a:xfrm>
            <a:off x="3552825" y="443229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16.6</a:t>
            </a:r>
            <a:endParaRPr lang="zh-CN" altLang="en-US" sz="1400">
              <a:latin typeface="Arial" pitchFamily="34" charset="0"/>
              <a:ea typeface="宋体" pitchFamily="2" charset="-122"/>
            </a:endParaRPr>
          </a:p>
        </p:txBody>
      </p:sp>
      <p:sp>
        <p:nvSpPr>
          <p:cNvPr id="30" name="TextBox 43"/>
          <p:cNvSpPr txBox="1">
            <a:spLocks noChangeArrowheads="1"/>
          </p:cNvSpPr>
          <p:nvPr/>
        </p:nvSpPr>
        <p:spPr bwMode="auto">
          <a:xfrm>
            <a:off x="500063" y="3000367"/>
            <a:ext cx="857250" cy="369887"/>
          </a:xfrm>
          <a:prstGeom prst="rect">
            <a:avLst/>
          </a:prstGeom>
          <a:noFill/>
          <a:ln w="9525">
            <a:noFill/>
            <a:miter lim="800000"/>
            <a:headEnd/>
            <a:tailEnd/>
          </a:ln>
        </p:spPr>
        <p:txBody>
          <a:bodyPr>
            <a:spAutoFit/>
          </a:bodyPr>
          <a:lstStyle/>
          <a:p>
            <a:r>
              <a:rPr lang="zh-CN" altLang="en-US">
                <a:latin typeface="宋体" pitchFamily="2" charset="-122"/>
                <a:ea typeface="宋体" pitchFamily="2" charset="-122"/>
              </a:rPr>
              <a:t>指标</a:t>
            </a:r>
          </a:p>
        </p:txBody>
      </p:sp>
      <p:sp>
        <p:nvSpPr>
          <p:cNvPr id="31" name="Text Box 11"/>
          <p:cNvSpPr txBox="1">
            <a:spLocks noChangeArrowheads="1"/>
          </p:cNvSpPr>
          <p:nvPr/>
        </p:nvSpPr>
        <p:spPr bwMode="auto">
          <a:xfrm>
            <a:off x="4857750" y="3143242"/>
            <a:ext cx="1546225"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治疗前</a:t>
            </a:r>
          </a:p>
        </p:txBody>
      </p:sp>
      <p:sp>
        <p:nvSpPr>
          <p:cNvPr id="32" name="Text Box 12"/>
          <p:cNvSpPr txBox="1">
            <a:spLocks noChangeArrowheads="1"/>
          </p:cNvSpPr>
          <p:nvPr/>
        </p:nvSpPr>
        <p:spPr bwMode="auto">
          <a:xfrm>
            <a:off x="5786438" y="3143242"/>
            <a:ext cx="1474787"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治疗后</a:t>
            </a:r>
          </a:p>
        </p:txBody>
      </p:sp>
      <p:sp>
        <p:nvSpPr>
          <p:cNvPr id="33" name="Text Box 30"/>
          <p:cNvSpPr txBox="1">
            <a:spLocks noChangeArrowheads="1"/>
          </p:cNvSpPr>
          <p:nvPr/>
        </p:nvSpPr>
        <p:spPr bwMode="auto">
          <a:xfrm>
            <a:off x="6715125" y="3144829"/>
            <a:ext cx="2051050"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转阴率（</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34" name="TextBox 47"/>
          <p:cNvSpPr txBox="1">
            <a:spLocks noChangeArrowheads="1"/>
          </p:cNvSpPr>
          <p:nvPr/>
        </p:nvSpPr>
        <p:spPr bwMode="auto">
          <a:xfrm>
            <a:off x="8215313" y="3000367"/>
            <a:ext cx="857250" cy="369887"/>
          </a:xfrm>
          <a:prstGeom prst="rect">
            <a:avLst/>
          </a:prstGeom>
          <a:noFill/>
          <a:ln w="9525">
            <a:noFill/>
            <a:miter lim="800000"/>
            <a:headEnd/>
            <a:tailEnd/>
          </a:ln>
        </p:spPr>
        <p:txBody>
          <a:bodyPr>
            <a:spAutoFit/>
          </a:bodyPr>
          <a:lstStyle/>
          <a:p>
            <a:r>
              <a:rPr lang="en-US" altLang="zh-CN"/>
              <a:t>P</a:t>
            </a:r>
            <a:endParaRPr lang="zh-CN" altLang="en-US"/>
          </a:p>
        </p:txBody>
      </p:sp>
      <p:sp>
        <p:nvSpPr>
          <p:cNvPr id="35" name="Text Box 19"/>
          <p:cNvSpPr txBox="1">
            <a:spLocks noChangeArrowheads="1"/>
          </p:cNvSpPr>
          <p:nvPr/>
        </p:nvSpPr>
        <p:spPr bwMode="auto">
          <a:xfrm>
            <a:off x="5035550" y="371474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42</a:t>
            </a:r>
            <a:endParaRPr lang="zh-CN" altLang="en-US" sz="1400">
              <a:latin typeface="Arial" pitchFamily="34" charset="0"/>
              <a:ea typeface="宋体" pitchFamily="2" charset="-122"/>
            </a:endParaRPr>
          </a:p>
        </p:txBody>
      </p:sp>
      <p:sp>
        <p:nvSpPr>
          <p:cNvPr id="36" name="Text Box 39"/>
          <p:cNvSpPr txBox="1">
            <a:spLocks noChangeArrowheads="1"/>
          </p:cNvSpPr>
          <p:nvPr/>
        </p:nvSpPr>
        <p:spPr bwMode="auto">
          <a:xfrm>
            <a:off x="5948363" y="3730617"/>
            <a:ext cx="1008062"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39</a:t>
            </a:r>
            <a:endParaRPr lang="zh-CN" altLang="en-US" sz="1400">
              <a:latin typeface="Arial" pitchFamily="34" charset="0"/>
              <a:ea typeface="宋体" pitchFamily="2" charset="-122"/>
            </a:endParaRPr>
          </a:p>
        </p:txBody>
      </p:sp>
      <p:sp>
        <p:nvSpPr>
          <p:cNvPr id="37" name="Text Box 40"/>
          <p:cNvSpPr txBox="1">
            <a:spLocks noChangeArrowheads="1"/>
          </p:cNvSpPr>
          <p:nvPr/>
        </p:nvSpPr>
        <p:spPr bwMode="auto">
          <a:xfrm>
            <a:off x="6921500" y="3730617"/>
            <a:ext cx="1008063"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7.2</a:t>
            </a:r>
            <a:endParaRPr lang="zh-CN" altLang="en-US" sz="1400">
              <a:latin typeface="Arial" pitchFamily="34" charset="0"/>
              <a:ea typeface="宋体" pitchFamily="2" charset="-122"/>
            </a:endParaRPr>
          </a:p>
        </p:txBody>
      </p:sp>
      <p:sp>
        <p:nvSpPr>
          <p:cNvPr id="38" name="Text Box 44"/>
          <p:cNvSpPr txBox="1">
            <a:spLocks noChangeArrowheads="1"/>
          </p:cNvSpPr>
          <p:nvPr/>
        </p:nvSpPr>
        <p:spPr bwMode="auto">
          <a:xfrm>
            <a:off x="5040313" y="4075104"/>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30</a:t>
            </a:r>
            <a:endParaRPr lang="zh-CN" altLang="en-US" sz="1400">
              <a:latin typeface="Arial" pitchFamily="34" charset="0"/>
              <a:ea typeface="宋体" pitchFamily="2" charset="-122"/>
            </a:endParaRPr>
          </a:p>
        </p:txBody>
      </p:sp>
      <p:sp>
        <p:nvSpPr>
          <p:cNvPr id="39" name="Text Box 45"/>
          <p:cNvSpPr txBox="1">
            <a:spLocks noChangeArrowheads="1"/>
          </p:cNvSpPr>
          <p:nvPr/>
        </p:nvSpPr>
        <p:spPr bwMode="auto">
          <a:xfrm>
            <a:off x="5943600" y="4092567"/>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26</a:t>
            </a:r>
            <a:endParaRPr lang="zh-CN" altLang="en-US" sz="1400">
              <a:latin typeface="Arial" pitchFamily="34" charset="0"/>
              <a:ea typeface="宋体" pitchFamily="2" charset="-122"/>
            </a:endParaRPr>
          </a:p>
        </p:txBody>
      </p:sp>
      <p:sp>
        <p:nvSpPr>
          <p:cNvPr id="40" name="Text Box 46"/>
          <p:cNvSpPr txBox="1">
            <a:spLocks noChangeArrowheads="1"/>
          </p:cNvSpPr>
          <p:nvPr/>
        </p:nvSpPr>
        <p:spPr bwMode="auto">
          <a:xfrm>
            <a:off x="6838950" y="4092567"/>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13.3</a:t>
            </a:r>
            <a:endParaRPr lang="zh-CN" altLang="en-US" sz="1400">
              <a:latin typeface="Arial" pitchFamily="34" charset="0"/>
              <a:ea typeface="宋体" pitchFamily="2" charset="-122"/>
            </a:endParaRPr>
          </a:p>
        </p:txBody>
      </p:sp>
      <p:sp>
        <p:nvSpPr>
          <p:cNvPr id="41" name="Text Box 53"/>
          <p:cNvSpPr txBox="1">
            <a:spLocks noChangeArrowheads="1"/>
          </p:cNvSpPr>
          <p:nvPr/>
        </p:nvSpPr>
        <p:spPr bwMode="auto">
          <a:xfrm>
            <a:off x="5040313" y="445134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27</a:t>
            </a:r>
            <a:endParaRPr lang="zh-CN" altLang="en-US" sz="1400">
              <a:latin typeface="Arial" pitchFamily="34" charset="0"/>
              <a:ea typeface="宋体" pitchFamily="2" charset="-122"/>
            </a:endParaRPr>
          </a:p>
        </p:txBody>
      </p:sp>
      <p:sp>
        <p:nvSpPr>
          <p:cNvPr id="42" name="Text Box 55"/>
          <p:cNvSpPr txBox="1">
            <a:spLocks noChangeArrowheads="1"/>
          </p:cNvSpPr>
          <p:nvPr/>
        </p:nvSpPr>
        <p:spPr bwMode="auto">
          <a:xfrm>
            <a:off x="5948363" y="445134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23</a:t>
            </a:r>
            <a:endParaRPr lang="zh-CN" altLang="en-US" sz="1400">
              <a:latin typeface="Arial" pitchFamily="34" charset="0"/>
              <a:ea typeface="宋体" pitchFamily="2" charset="-122"/>
            </a:endParaRPr>
          </a:p>
        </p:txBody>
      </p:sp>
      <p:sp>
        <p:nvSpPr>
          <p:cNvPr id="43" name="Text Box 57"/>
          <p:cNvSpPr txBox="1">
            <a:spLocks noChangeArrowheads="1"/>
          </p:cNvSpPr>
          <p:nvPr/>
        </p:nvSpPr>
        <p:spPr bwMode="auto">
          <a:xfrm>
            <a:off x="6843713" y="4451342"/>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14.8</a:t>
            </a:r>
            <a:endParaRPr lang="zh-CN" altLang="en-US" sz="1400">
              <a:latin typeface="Arial" pitchFamily="34" charset="0"/>
              <a:ea typeface="宋体" pitchFamily="2" charset="-122"/>
            </a:endParaRPr>
          </a:p>
        </p:txBody>
      </p:sp>
      <p:sp>
        <p:nvSpPr>
          <p:cNvPr id="44" name="Text Box 40"/>
          <p:cNvSpPr txBox="1">
            <a:spLocks noChangeArrowheads="1"/>
          </p:cNvSpPr>
          <p:nvPr/>
        </p:nvSpPr>
        <p:spPr bwMode="auto">
          <a:xfrm>
            <a:off x="8001000" y="3714742"/>
            <a:ext cx="1008063"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0.05</a:t>
            </a:r>
            <a:endParaRPr lang="zh-CN" altLang="en-US" sz="1400">
              <a:latin typeface="Arial" pitchFamily="34" charset="0"/>
              <a:ea typeface="宋体" pitchFamily="2" charset="-122"/>
            </a:endParaRPr>
          </a:p>
        </p:txBody>
      </p:sp>
      <p:sp>
        <p:nvSpPr>
          <p:cNvPr id="45" name="Text Box 46"/>
          <p:cNvSpPr txBox="1">
            <a:spLocks noChangeArrowheads="1"/>
          </p:cNvSpPr>
          <p:nvPr/>
        </p:nvSpPr>
        <p:spPr bwMode="auto">
          <a:xfrm>
            <a:off x="7981950" y="4076692"/>
            <a:ext cx="1228725"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0.05</a:t>
            </a:r>
            <a:endParaRPr lang="zh-CN" altLang="en-US" sz="1400">
              <a:latin typeface="Arial" pitchFamily="34" charset="0"/>
              <a:ea typeface="宋体" pitchFamily="2" charset="-122"/>
            </a:endParaRPr>
          </a:p>
        </p:txBody>
      </p:sp>
      <p:sp>
        <p:nvSpPr>
          <p:cNvPr id="46" name="Text Box 57"/>
          <p:cNvSpPr txBox="1">
            <a:spLocks noChangeArrowheads="1"/>
          </p:cNvSpPr>
          <p:nvPr/>
        </p:nvSpPr>
        <p:spPr bwMode="auto">
          <a:xfrm>
            <a:off x="7986713" y="4435467"/>
            <a:ext cx="1228725"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0.05</a:t>
            </a:r>
            <a:endParaRPr lang="zh-CN" altLang="en-US" sz="1400">
              <a:latin typeface="Arial" pitchFamily="34" charset="0"/>
              <a:ea typeface="宋体" pitchFamily="2" charset="-122"/>
            </a:endParaRPr>
          </a:p>
        </p:txBody>
      </p:sp>
      <p:cxnSp>
        <p:nvCxnSpPr>
          <p:cNvPr id="47" name="直接连接符 72"/>
          <p:cNvCxnSpPr>
            <a:cxnSpLocks noChangeShapeType="1"/>
          </p:cNvCxnSpPr>
          <p:nvPr/>
        </p:nvCxnSpPr>
        <p:spPr bwMode="auto">
          <a:xfrm>
            <a:off x="1785938" y="3141654"/>
            <a:ext cx="2519362" cy="1588"/>
          </a:xfrm>
          <a:prstGeom prst="line">
            <a:avLst/>
          </a:prstGeom>
          <a:noFill/>
          <a:ln w="9525" algn="ctr">
            <a:solidFill>
              <a:schemeClr val="tx1"/>
            </a:solidFill>
            <a:round/>
            <a:headEnd/>
            <a:tailEnd/>
          </a:ln>
        </p:spPr>
      </p:cxnSp>
      <p:cxnSp>
        <p:nvCxnSpPr>
          <p:cNvPr id="48" name="直接连接符 73"/>
          <p:cNvCxnSpPr>
            <a:cxnSpLocks noChangeShapeType="1"/>
          </p:cNvCxnSpPr>
          <p:nvPr/>
        </p:nvCxnSpPr>
        <p:spPr bwMode="auto">
          <a:xfrm>
            <a:off x="5143500" y="3143242"/>
            <a:ext cx="2519363" cy="1587"/>
          </a:xfrm>
          <a:prstGeom prst="line">
            <a:avLst/>
          </a:prstGeom>
          <a:noFill/>
          <a:ln w="9525" algn="ctr">
            <a:solidFill>
              <a:schemeClr val="tx1"/>
            </a:solidFill>
            <a:round/>
            <a:headEnd/>
            <a:tailEnd/>
          </a:ln>
        </p:spPr>
      </p:cxnSp>
      <p:sp>
        <p:nvSpPr>
          <p:cNvPr id="49" name="TextBox 74"/>
          <p:cNvSpPr txBox="1">
            <a:spLocks noChangeArrowheads="1"/>
          </p:cNvSpPr>
          <p:nvPr/>
        </p:nvSpPr>
        <p:spPr bwMode="auto">
          <a:xfrm>
            <a:off x="2571736" y="2285992"/>
            <a:ext cx="6786562" cy="369887"/>
          </a:xfrm>
          <a:prstGeom prst="rect">
            <a:avLst/>
          </a:prstGeom>
          <a:noFill/>
          <a:ln w="9525">
            <a:noFill/>
            <a:miter lim="800000"/>
            <a:headEnd/>
            <a:tailEnd/>
          </a:ln>
        </p:spPr>
        <p:txBody>
          <a:bodyPr>
            <a:spAutoFit/>
          </a:bodyPr>
          <a:lstStyle/>
          <a:p>
            <a:r>
              <a:rPr lang="zh-CN" altLang="en-US" dirty="0" smtClean="0">
                <a:latin typeface="黑体" pitchFamily="49" charset="-122"/>
                <a:ea typeface="黑体" pitchFamily="49" charset="-122"/>
              </a:rPr>
              <a:t>表</a:t>
            </a:r>
            <a:r>
              <a:rPr lang="en-US" altLang="zh-CN" dirty="0" smtClean="0">
                <a:latin typeface="黑体" pitchFamily="49" charset="-122"/>
                <a:ea typeface="黑体" pitchFamily="49" charset="-122"/>
              </a:rPr>
              <a:t>1.</a:t>
            </a:r>
            <a:r>
              <a:rPr lang="zh-CN" altLang="en-US" dirty="0" smtClean="0">
                <a:latin typeface="黑体" pitchFamily="49" charset="-122"/>
                <a:ea typeface="黑体" pitchFamily="49" charset="-122"/>
              </a:rPr>
              <a:t>乙型肝炎</a:t>
            </a:r>
            <a:r>
              <a:rPr lang="zh-CN" altLang="en-US" dirty="0">
                <a:latin typeface="黑体" pitchFamily="49" charset="-122"/>
                <a:ea typeface="黑体" pitchFamily="49" charset="-122"/>
              </a:rPr>
              <a:t>血清标志物治疗前后比较</a:t>
            </a:r>
          </a:p>
        </p:txBody>
      </p:sp>
      <p:sp>
        <p:nvSpPr>
          <p:cNvPr id="50" name="TextBox 5"/>
          <p:cNvSpPr txBox="1">
            <a:spLocks noChangeArrowheads="1"/>
          </p:cNvSpPr>
          <p:nvPr/>
        </p:nvSpPr>
        <p:spPr bwMode="auto">
          <a:xfrm>
            <a:off x="857243" y="1928802"/>
            <a:ext cx="2643187" cy="338554"/>
          </a:xfrm>
          <a:prstGeom prst="rect">
            <a:avLst/>
          </a:prstGeom>
          <a:noFill/>
          <a:ln w="9525">
            <a:noFill/>
            <a:miter lim="800000"/>
            <a:headEnd/>
            <a:tailEnd/>
          </a:ln>
        </p:spPr>
        <p:txBody>
          <a:bodyPr>
            <a:spAutoFit/>
          </a:bodyPr>
          <a:lstStyle/>
          <a:p>
            <a:r>
              <a:rPr lang="zh-CN" altLang="en-US" sz="1600" b="1" dirty="0" smtClean="0">
                <a:solidFill>
                  <a:srgbClr val="C00000"/>
                </a:solidFill>
                <a:latin typeface="宋体" pitchFamily="2" charset="-122"/>
                <a:ea typeface="宋体" pitchFamily="2" charset="-122"/>
              </a:rPr>
              <a:t>治疗结果：</a:t>
            </a:r>
            <a:endParaRPr lang="zh-CN" altLang="en-US" sz="1600" b="1" dirty="0">
              <a:solidFill>
                <a:srgbClr val="C00000"/>
              </a:solidFill>
              <a:latin typeface="宋体" pitchFamily="2" charset="-122"/>
              <a:ea typeface="宋体" pitchFamily="2" charset="-122"/>
            </a:endParaRPr>
          </a:p>
        </p:txBody>
      </p:sp>
      <p:sp>
        <p:nvSpPr>
          <p:cNvPr id="52" name="Rectangle 29"/>
          <p:cNvSpPr>
            <a:spLocks noChangeArrowheads="1"/>
          </p:cNvSpPr>
          <p:nvPr/>
        </p:nvSpPr>
        <p:spPr bwMode="auto">
          <a:xfrm>
            <a:off x="935039" y="5357826"/>
            <a:ext cx="5903911" cy="554056"/>
          </a:xfrm>
          <a:prstGeom prst="rect">
            <a:avLst/>
          </a:prstGeom>
          <a:solidFill>
            <a:schemeClr val="accent4">
              <a:lumMod val="20000"/>
              <a:lumOff val="80000"/>
              <a:alpha val="34000"/>
            </a:schemeClr>
          </a:solidFill>
          <a:ln w="9525" algn="ctr">
            <a:solidFill>
              <a:schemeClr val="bg1"/>
            </a:solidFill>
            <a:miter lim="800000"/>
            <a:headEnd/>
            <a:tailEnd/>
          </a:ln>
          <a:effectLst/>
        </p:spPr>
        <p:txBody>
          <a:bodyPr wrap="none" anchor="ctr"/>
          <a:lstStyle/>
          <a:p>
            <a:r>
              <a:rPr lang="zh-CN" altLang="en-US" sz="1400" dirty="0"/>
              <a:t>于文龙</a:t>
            </a:r>
            <a:r>
              <a:rPr lang="en-US" altLang="zh-CN" sz="1400" dirty="0"/>
              <a:t>. </a:t>
            </a:r>
            <a:r>
              <a:rPr lang="zh-CN" altLang="en-US" sz="1400" dirty="0"/>
              <a:t>南通蛇药治疗慢性乙型肝炎的疗效观察</a:t>
            </a:r>
            <a:r>
              <a:rPr lang="en-US" altLang="zh-CN" sz="1400" dirty="0"/>
              <a:t>[J]. </a:t>
            </a:r>
            <a:r>
              <a:rPr lang="zh-CN" altLang="en-US" sz="1400" dirty="0"/>
              <a:t>蛇志</a:t>
            </a:r>
            <a:r>
              <a:rPr lang="en-US" altLang="zh-CN" sz="1400" dirty="0"/>
              <a:t>,2003,(03):52-53.</a:t>
            </a:r>
            <a:endParaRPr lang="zh-CN" altLang="en-US" sz="1400" dirty="0">
              <a:latin typeface="Arial" pitchFamily="34" charset="0"/>
              <a:ea typeface="宋体" pitchFamily="2" charset="-122"/>
            </a:endParaRPr>
          </a:p>
        </p:txBody>
      </p:sp>
      <p:sp>
        <p:nvSpPr>
          <p:cNvPr id="53" name="Text Box 5"/>
          <p:cNvSpPr txBox="1">
            <a:spLocks noChangeArrowheads="1"/>
          </p:cNvSpPr>
          <p:nvPr/>
        </p:nvSpPr>
        <p:spPr bwMode="auto">
          <a:xfrm>
            <a:off x="1403648" y="139463"/>
            <a:ext cx="7489825" cy="646331"/>
          </a:xfrm>
          <a:prstGeom prst="rect">
            <a:avLst/>
          </a:prstGeom>
          <a:noFill/>
          <a:ln w="9525">
            <a:noFill/>
            <a:miter lim="800000"/>
            <a:headEnd/>
            <a:tailEnd/>
          </a:ln>
          <a:effectLst/>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季德胜蛇药片治疗</a:t>
            </a:r>
            <a:r>
              <a:rPr lang="zh-CN" altLang="en-US" sz="3600" b="1" dirty="0" smtClean="0">
                <a:solidFill>
                  <a:srgbClr val="006600"/>
                </a:solidFill>
                <a:latin typeface="华文新魏" pitchFamily="2" charset="-122"/>
                <a:ea typeface="华文新魏" pitchFamily="2" charset="-122"/>
              </a:rPr>
              <a:t>乙型肝炎（三）</a:t>
            </a:r>
            <a:endParaRPr lang="en-US" altLang="zh-CN" sz="3600" b="1" dirty="0">
              <a:solidFill>
                <a:srgbClr val="006600"/>
              </a:solidFill>
              <a:latin typeface="华文新魏" pitchFamily="2" charset="-122"/>
              <a:ea typeface="华文新魏" pitchFamily="2" charset="-122"/>
            </a:endParaRPr>
          </a:p>
        </p:txBody>
      </p:sp>
      <p:pic>
        <p:nvPicPr>
          <p:cNvPr id="51"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00113" y="1290620"/>
            <a:ext cx="7488237" cy="779463"/>
          </a:xfrm>
          <a:prstGeom prst="rect">
            <a:avLst/>
          </a:prstGeom>
          <a:noFill/>
          <a:ln w="9525">
            <a:noFill/>
            <a:miter lim="800000"/>
            <a:headEnd/>
            <a:tailEnd/>
          </a:ln>
        </p:spPr>
        <p:txBody>
          <a:bodyPr>
            <a:spAutoFit/>
          </a:bodyPr>
          <a:lstStyle/>
          <a:p>
            <a:r>
              <a:rPr lang="zh-CN" altLang="en-US">
                <a:ea typeface="宋体" pitchFamily="2" charset="-122"/>
              </a:rPr>
              <a:t>　</a:t>
            </a:r>
          </a:p>
          <a:p>
            <a:pPr>
              <a:spcBef>
                <a:spcPct val="50000"/>
              </a:spcBef>
            </a:pPr>
            <a:endParaRPr lang="zh-CN" altLang="en-US">
              <a:ea typeface="宋体" pitchFamily="2" charset="-122"/>
            </a:endParaRPr>
          </a:p>
        </p:txBody>
      </p:sp>
      <p:sp>
        <p:nvSpPr>
          <p:cNvPr id="7" name="Line 8"/>
          <p:cNvSpPr>
            <a:spLocks noChangeShapeType="1"/>
          </p:cNvSpPr>
          <p:nvPr/>
        </p:nvSpPr>
        <p:spPr bwMode="auto">
          <a:xfrm>
            <a:off x="395288" y="1428736"/>
            <a:ext cx="8353425" cy="0"/>
          </a:xfrm>
          <a:prstGeom prst="line">
            <a:avLst/>
          </a:prstGeom>
          <a:noFill/>
          <a:ln w="19050">
            <a:solidFill>
              <a:schemeClr val="tx1"/>
            </a:solidFill>
            <a:round/>
            <a:headEnd/>
            <a:tailEnd/>
          </a:ln>
        </p:spPr>
        <p:txBody>
          <a:bodyPr/>
          <a:lstStyle/>
          <a:p>
            <a:endParaRPr lang="zh-CN" altLang="en-US"/>
          </a:p>
        </p:txBody>
      </p:sp>
      <p:sp>
        <p:nvSpPr>
          <p:cNvPr id="8" name="Line 9"/>
          <p:cNvSpPr>
            <a:spLocks noChangeShapeType="1"/>
          </p:cNvSpPr>
          <p:nvPr/>
        </p:nvSpPr>
        <p:spPr bwMode="auto">
          <a:xfrm>
            <a:off x="395288" y="2220899"/>
            <a:ext cx="8353425" cy="0"/>
          </a:xfrm>
          <a:prstGeom prst="line">
            <a:avLst/>
          </a:prstGeom>
          <a:noFill/>
          <a:ln w="19050">
            <a:solidFill>
              <a:schemeClr val="tx1"/>
            </a:solidFill>
            <a:round/>
            <a:headEnd/>
            <a:tailEnd/>
          </a:ln>
        </p:spPr>
        <p:txBody>
          <a:bodyPr/>
          <a:lstStyle/>
          <a:p>
            <a:endParaRPr lang="zh-CN" altLang="en-US"/>
          </a:p>
        </p:txBody>
      </p:sp>
      <p:sp>
        <p:nvSpPr>
          <p:cNvPr id="9" name="Line 10"/>
          <p:cNvSpPr>
            <a:spLocks noChangeShapeType="1"/>
          </p:cNvSpPr>
          <p:nvPr/>
        </p:nvSpPr>
        <p:spPr bwMode="auto">
          <a:xfrm>
            <a:off x="395288" y="4152886"/>
            <a:ext cx="8353425" cy="0"/>
          </a:xfrm>
          <a:prstGeom prst="line">
            <a:avLst/>
          </a:prstGeom>
          <a:noFill/>
          <a:ln w="19050">
            <a:solidFill>
              <a:schemeClr val="tx1"/>
            </a:solidFill>
            <a:round/>
            <a:headEnd/>
            <a:tailEnd/>
          </a:ln>
        </p:spPr>
        <p:txBody>
          <a:bodyPr/>
          <a:lstStyle/>
          <a:p>
            <a:endParaRPr lang="zh-CN" altLang="en-US"/>
          </a:p>
        </p:txBody>
      </p:sp>
      <p:sp>
        <p:nvSpPr>
          <p:cNvPr id="10" name="Text Box 11"/>
          <p:cNvSpPr txBox="1">
            <a:spLocks noChangeArrowheads="1"/>
          </p:cNvSpPr>
          <p:nvPr/>
        </p:nvSpPr>
        <p:spPr bwMode="auto">
          <a:xfrm>
            <a:off x="1714500" y="1811324"/>
            <a:ext cx="1546225"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治疗前</a:t>
            </a:r>
          </a:p>
        </p:txBody>
      </p:sp>
      <p:sp>
        <p:nvSpPr>
          <p:cNvPr id="11" name="Text Box 12"/>
          <p:cNvSpPr txBox="1">
            <a:spLocks noChangeArrowheads="1"/>
          </p:cNvSpPr>
          <p:nvPr/>
        </p:nvSpPr>
        <p:spPr bwMode="auto">
          <a:xfrm>
            <a:off x="2606675" y="1811324"/>
            <a:ext cx="1474788"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治疗后</a:t>
            </a:r>
          </a:p>
        </p:txBody>
      </p:sp>
      <p:sp>
        <p:nvSpPr>
          <p:cNvPr id="12" name="Text Box 17"/>
          <p:cNvSpPr txBox="1">
            <a:spLocks noChangeArrowheads="1"/>
          </p:cNvSpPr>
          <p:nvPr/>
        </p:nvSpPr>
        <p:spPr bwMode="auto">
          <a:xfrm>
            <a:off x="395288" y="2293924"/>
            <a:ext cx="935037" cy="368300"/>
          </a:xfrm>
          <a:prstGeom prst="rect">
            <a:avLst/>
          </a:prstGeom>
          <a:noFill/>
          <a:ln w="9525">
            <a:noFill/>
            <a:miter lim="800000"/>
            <a:headEnd/>
            <a:tailEnd/>
          </a:ln>
        </p:spPr>
        <p:txBody>
          <a:bodyPr>
            <a:spAutoFit/>
          </a:bodyPr>
          <a:lstStyle/>
          <a:p>
            <a:pPr eaLnBrk="1" hangingPunct="1">
              <a:spcBef>
                <a:spcPct val="50000"/>
              </a:spcBef>
            </a:pPr>
            <a:r>
              <a:rPr lang="zh-CN" altLang="en-US">
                <a:latin typeface="Arial" pitchFamily="34" charset="0"/>
                <a:ea typeface="宋体" pitchFamily="2" charset="-122"/>
              </a:rPr>
              <a:t>腹胀</a:t>
            </a:r>
          </a:p>
        </p:txBody>
      </p:sp>
      <p:sp>
        <p:nvSpPr>
          <p:cNvPr id="13" name="Text Box 18"/>
          <p:cNvSpPr txBox="1">
            <a:spLocks noChangeArrowheads="1"/>
          </p:cNvSpPr>
          <p:nvPr/>
        </p:nvSpPr>
        <p:spPr bwMode="auto">
          <a:xfrm>
            <a:off x="323850" y="2717786"/>
            <a:ext cx="1176338" cy="368300"/>
          </a:xfrm>
          <a:prstGeom prst="rect">
            <a:avLst/>
          </a:prstGeom>
          <a:noFill/>
          <a:ln w="9525">
            <a:noFill/>
            <a:miter lim="800000"/>
            <a:headEnd/>
            <a:tailEnd/>
          </a:ln>
        </p:spPr>
        <p:txBody>
          <a:bodyPr>
            <a:spAutoFit/>
          </a:bodyPr>
          <a:lstStyle/>
          <a:p>
            <a:pPr eaLnBrk="1" hangingPunct="1">
              <a:spcBef>
                <a:spcPct val="50000"/>
              </a:spcBef>
            </a:pPr>
            <a:r>
              <a:rPr lang="zh-CN" altLang="en-US">
                <a:latin typeface="Arial" pitchFamily="34" charset="0"/>
                <a:ea typeface="宋体" pitchFamily="2" charset="-122"/>
              </a:rPr>
              <a:t>食欲不振</a:t>
            </a:r>
          </a:p>
        </p:txBody>
      </p:sp>
      <p:sp>
        <p:nvSpPr>
          <p:cNvPr id="14" name="Text Box 19"/>
          <p:cNvSpPr txBox="1">
            <a:spLocks noChangeArrowheads="1"/>
          </p:cNvSpPr>
          <p:nvPr/>
        </p:nvSpPr>
        <p:spPr bwMode="auto">
          <a:xfrm>
            <a:off x="1887538" y="23478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35</a:t>
            </a:r>
            <a:endParaRPr lang="zh-CN" altLang="en-US" sz="1400">
              <a:latin typeface="Arial" pitchFamily="34" charset="0"/>
              <a:ea typeface="宋体" pitchFamily="2" charset="-122"/>
            </a:endParaRPr>
          </a:p>
        </p:txBody>
      </p:sp>
      <p:sp>
        <p:nvSpPr>
          <p:cNvPr id="15" name="Text Box 30"/>
          <p:cNvSpPr txBox="1">
            <a:spLocks noChangeArrowheads="1"/>
          </p:cNvSpPr>
          <p:nvPr/>
        </p:nvSpPr>
        <p:spPr bwMode="auto">
          <a:xfrm>
            <a:off x="3521075" y="1812911"/>
            <a:ext cx="2051050"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16" name="Text Box 37"/>
          <p:cNvSpPr txBox="1">
            <a:spLocks noChangeArrowheads="1"/>
          </p:cNvSpPr>
          <p:nvPr/>
        </p:nvSpPr>
        <p:spPr bwMode="auto">
          <a:xfrm>
            <a:off x="2571750" y="1428736"/>
            <a:ext cx="1795463" cy="366713"/>
          </a:xfrm>
          <a:prstGeom prst="rect">
            <a:avLst/>
          </a:prstGeom>
          <a:noFill/>
          <a:ln w="9525">
            <a:noFill/>
            <a:miter lim="800000"/>
            <a:headEnd/>
            <a:tailEnd/>
          </a:ln>
        </p:spPr>
        <p:txBody>
          <a:bodyPr>
            <a:spAutoFit/>
          </a:bodyPr>
          <a:lstStyle/>
          <a:p>
            <a:pPr>
              <a:spcBef>
                <a:spcPct val="50000"/>
              </a:spcBef>
            </a:pPr>
            <a:r>
              <a:rPr lang="zh-CN" altLang="en-US">
                <a:ea typeface="宋体" pitchFamily="2" charset="-122"/>
              </a:rPr>
              <a:t>治疗组</a:t>
            </a:r>
          </a:p>
        </p:txBody>
      </p:sp>
      <p:sp>
        <p:nvSpPr>
          <p:cNvPr id="17" name="Text Box 38"/>
          <p:cNvSpPr txBox="1">
            <a:spLocks noChangeArrowheads="1"/>
          </p:cNvSpPr>
          <p:nvPr/>
        </p:nvSpPr>
        <p:spPr bwMode="auto">
          <a:xfrm>
            <a:off x="5643563" y="1428736"/>
            <a:ext cx="2049462" cy="366713"/>
          </a:xfrm>
          <a:prstGeom prst="rect">
            <a:avLst/>
          </a:prstGeom>
          <a:noFill/>
          <a:ln w="9525">
            <a:noFill/>
            <a:miter lim="800000"/>
            <a:headEnd/>
            <a:tailEnd/>
          </a:ln>
        </p:spPr>
        <p:txBody>
          <a:bodyPr>
            <a:spAutoFit/>
          </a:bodyPr>
          <a:lstStyle/>
          <a:p>
            <a:pPr>
              <a:spcBef>
                <a:spcPct val="50000"/>
              </a:spcBef>
            </a:pPr>
            <a:r>
              <a:rPr lang="zh-CN" altLang="en-US">
                <a:ea typeface="宋体" pitchFamily="2" charset="-122"/>
              </a:rPr>
              <a:t>对照组</a:t>
            </a:r>
          </a:p>
        </p:txBody>
      </p:sp>
      <p:sp>
        <p:nvSpPr>
          <p:cNvPr id="18" name="Text Box 39"/>
          <p:cNvSpPr txBox="1">
            <a:spLocks noChangeArrowheads="1"/>
          </p:cNvSpPr>
          <p:nvPr/>
        </p:nvSpPr>
        <p:spPr bwMode="auto">
          <a:xfrm>
            <a:off x="2800350" y="2363774"/>
            <a:ext cx="1008063"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6</a:t>
            </a:r>
            <a:endParaRPr lang="zh-CN" altLang="en-US" sz="1400">
              <a:latin typeface="Arial" pitchFamily="34" charset="0"/>
              <a:ea typeface="宋体" pitchFamily="2" charset="-122"/>
            </a:endParaRPr>
          </a:p>
        </p:txBody>
      </p:sp>
      <p:sp>
        <p:nvSpPr>
          <p:cNvPr id="19" name="Text Box 40"/>
          <p:cNvSpPr txBox="1">
            <a:spLocks noChangeArrowheads="1"/>
          </p:cNvSpPr>
          <p:nvPr/>
        </p:nvSpPr>
        <p:spPr bwMode="auto">
          <a:xfrm>
            <a:off x="3695700" y="2363774"/>
            <a:ext cx="1008063"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82</a:t>
            </a:r>
            <a:endParaRPr lang="zh-CN" altLang="en-US" sz="1400">
              <a:latin typeface="Arial" pitchFamily="34" charset="0"/>
              <a:ea typeface="宋体" pitchFamily="2" charset="-122"/>
            </a:endParaRPr>
          </a:p>
        </p:txBody>
      </p:sp>
      <p:sp>
        <p:nvSpPr>
          <p:cNvPr id="20" name="Text Box 44"/>
          <p:cNvSpPr txBox="1">
            <a:spLocks noChangeArrowheads="1"/>
          </p:cNvSpPr>
          <p:nvPr/>
        </p:nvSpPr>
        <p:spPr bwMode="auto">
          <a:xfrm>
            <a:off x="1892300" y="270826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42</a:t>
            </a:r>
            <a:endParaRPr lang="zh-CN" altLang="en-US" sz="1400">
              <a:latin typeface="Arial" pitchFamily="34" charset="0"/>
              <a:ea typeface="宋体" pitchFamily="2" charset="-122"/>
            </a:endParaRPr>
          </a:p>
        </p:txBody>
      </p:sp>
      <p:sp>
        <p:nvSpPr>
          <p:cNvPr id="21" name="Text Box 45"/>
          <p:cNvSpPr txBox="1">
            <a:spLocks noChangeArrowheads="1"/>
          </p:cNvSpPr>
          <p:nvPr/>
        </p:nvSpPr>
        <p:spPr bwMode="auto">
          <a:xfrm>
            <a:off x="2795588" y="2725724"/>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4</a:t>
            </a:r>
            <a:endParaRPr lang="zh-CN" altLang="en-US" sz="1400">
              <a:latin typeface="Arial" pitchFamily="34" charset="0"/>
              <a:ea typeface="宋体" pitchFamily="2" charset="-122"/>
            </a:endParaRPr>
          </a:p>
        </p:txBody>
      </p:sp>
      <p:sp>
        <p:nvSpPr>
          <p:cNvPr id="22" name="Text Box 46"/>
          <p:cNvSpPr txBox="1">
            <a:spLocks noChangeArrowheads="1"/>
          </p:cNvSpPr>
          <p:nvPr/>
        </p:nvSpPr>
        <p:spPr bwMode="auto">
          <a:xfrm>
            <a:off x="3690938" y="2725724"/>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90.4</a:t>
            </a:r>
            <a:endParaRPr lang="zh-CN" altLang="en-US" sz="1400">
              <a:latin typeface="Arial" pitchFamily="34" charset="0"/>
              <a:ea typeface="宋体" pitchFamily="2" charset="-122"/>
            </a:endParaRPr>
          </a:p>
        </p:txBody>
      </p:sp>
      <p:sp>
        <p:nvSpPr>
          <p:cNvPr id="23" name="Text Box 50"/>
          <p:cNvSpPr txBox="1">
            <a:spLocks noChangeArrowheads="1"/>
          </p:cNvSpPr>
          <p:nvPr/>
        </p:nvSpPr>
        <p:spPr bwMode="auto">
          <a:xfrm>
            <a:off x="323850" y="3078149"/>
            <a:ext cx="1247775" cy="368300"/>
          </a:xfrm>
          <a:prstGeom prst="rect">
            <a:avLst/>
          </a:prstGeom>
          <a:noFill/>
          <a:ln w="9525">
            <a:noFill/>
            <a:miter lim="800000"/>
            <a:headEnd/>
            <a:tailEnd/>
          </a:ln>
        </p:spPr>
        <p:txBody>
          <a:bodyPr>
            <a:spAutoFit/>
          </a:bodyPr>
          <a:lstStyle/>
          <a:p>
            <a:pPr eaLnBrk="1" hangingPunct="1">
              <a:spcBef>
                <a:spcPct val="50000"/>
              </a:spcBef>
            </a:pPr>
            <a:r>
              <a:rPr lang="zh-CN" altLang="en-US">
                <a:latin typeface="Arial" pitchFamily="34" charset="0"/>
                <a:ea typeface="宋体" pitchFamily="2" charset="-122"/>
              </a:rPr>
              <a:t>肝区隐痛</a:t>
            </a:r>
          </a:p>
        </p:txBody>
      </p:sp>
      <p:sp>
        <p:nvSpPr>
          <p:cNvPr id="24" name="Text Box 53"/>
          <p:cNvSpPr txBox="1">
            <a:spLocks noChangeArrowheads="1"/>
          </p:cNvSpPr>
          <p:nvPr/>
        </p:nvSpPr>
        <p:spPr bwMode="auto">
          <a:xfrm>
            <a:off x="1892300" y="30844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30</a:t>
            </a:r>
            <a:endParaRPr lang="zh-CN" altLang="en-US" sz="1400">
              <a:latin typeface="Arial" pitchFamily="34" charset="0"/>
              <a:ea typeface="宋体" pitchFamily="2" charset="-122"/>
            </a:endParaRPr>
          </a:p>
        </p:txBody>
      </p:sp>
      <p:sp>
        <p:nvSpPr>
          <p:cNvPr id="25" name="Text Box 55"/>
          <p:cNvSpPr txBox="1">
            <a:spLocks noChangeArrowheads="1"/>
          </p:cNvSpPr>
          <p:nvPr/>
        </p:nvSpPr>
        <p:spPr bwMode="auto">
          <a:xfrm>
            <a:off x="2800350" y="30844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5</a:t>
            </a:r>
            <a:endParaRPr lang="zh-CN" altLang="en-US" sz="1400">
              <a:latin typeface="Arial" pitchFamily="34" charset="0"/>
              <a:ea typeface="宋体" pitchFamily="2" charset="-122"/>
            </a:endParaRPr>
          </a:p>
        </p:txBody>
      </p:sp>
      <p:sp>
        <p:nvSpPr>
          <p:cNvPr id="26" name="Text Box 57"/>
          <p:cNvSpPr txBox="1">
            <a:spLocks noChangeArrowheads="1"/>
          </p:cNvSpPr>
          <p:nvPr/>
        </p:nvSpPr>
        <p:spPr bwMode="auto">
          <a:xfrm>
            <a:off x="3695700" y="30844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83.3</a:t>
            </a:r>
            <a:endParaRPr lang="zh-CN" altLang="en-US" sz="1400">
              <a:latin typeface="Arial" pitchFamily="34" charset="0"/>
              <a:ea typeface="宋体" pitchFamily="2" charset="-122"/>
            </a:endParaRPr>
          </a:p>
        </p:txBody>
      </p:sp>
      <p:sp>
        <p:nvSpPr>
          <p:cNvPr id="27" name="TextBox 24"/>
          <p:cNvSpPr txBox="1">
            <a:spLocks noChangeArrowheads="1"/>
          </p:cNvSpPr>
          <p:nvPr/>
        </p:nvSpPr>
        <p:spPr bwMode="auto">
          <a:xfrm>
            <a:off x="500063" y="1652574"/>
            <a:ext cx="857250" cy="368300"/>
          </a:xfrm>
          <a:prstGeom prst="rect">
            <a:avLst/>
          </a:prstGeom>
          <a:noFill/>
          <a:ln w="9525">
            <a:noFill/>
            <a:miter lim="800000"/>
            <a:headEnd/>
            <a:tailEnd/>
          </a:ln>
        </p:spPr>
        <p:txBody>
          <a:bodyPr>
            <a:spAutoFit/>
          </a:bodyPr>
          <a:lstStyle/>
          <a:p>
            <a:r>
              <a:rPr lang="zh-CN" altLang="en-US">
                <a:latin typeface="宋体" pitchFamily="2" charset="-122"/>
                <a:ea typeface="宋体" pitchFamily="2" charset="-122"/>
              </a:rPr>
              <a:t>指标</a:t>
            </a:r>
          </a:p>
        </p:txBody>
      </p:sp>
      <p:sp>
        <p:nvSpPr>
          <p:cNvPr id="28" name="Text Box 11"/>
          <p:cNvSpPr txBox="1">
            <a:spLocks noChangeArrowheads="1"/>
          </p:cNvSpPr>
          <p:nvPr/>
        </p:nvSpPr>
        <p:spPr bwMode="auto">
          <a:xfrm>
            <a:off x="4786313" y="1795449"/>
            <a:ext cx="1546225"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治疗前</a:t>
            </a:r>
          </a:p>
        </p:txBody>
      </p:sp>
      <p:sp>
        <p:nvSpPr>
          <p:cNvPr id="29" name="Text Box 12"/>
          <p:cNvSpPr txBox="1">
            <a:spLocks noChangeArrowheads="1"/>
          </p:cNvSpPr>
          <p:nvPr/>
        </p:nvSpPr>
        <p:spPr bwMode="auto">
          <a:xfrm>
            <a:off x="5715000" y="1795449"/>
            <a:ext cx="1474788"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治疗后</a:t>
            </a:r>
          </a:p>
        </p:txBody>
      </p:sp>
      <p:sp>
        <p:nvSpPr>
          <p:cNvPr id="30" name="Text Box 30"/>
          <p:cNvSpPr txBox="1">
            <a:spLocks noChangeArrowheads="1"/>
          </p:cNvSpPr>
          <p:nvPr/>
        </p:nvSpPr>
        <p:spPr bwMode="auto">
          <a:xfrm>
            <a:off x="6643688" y="1797036"/>
            <a:ext cx="2051050" cy="336550"/>
          </a:xfrm>
          <a:prstGeom prst="rect">
            <a:avLst/>
          </a:prstGeom>
          <a:noFill/>
          <a:ln w="9525">
            <a:noFill/>
            <a:miter lim="800000"/>
            <a:headEnd/>
            <a:tailEnd/>
          </a:ln>
        </p:spPr>
        <p:txBody>
          <a:bodyPr>
            <a:spAutoFit/>
          </a:bodyPr>
          <a:lstStyle/>
          <a:p>
            <a:pPr eaLnBrk="1" hangingPunct="1">
              <a:spcBef>
                <a:spcPct val="50000"/>
              </a:spcBef>
            </a:pPr>
            <a:r>
              <a:rPr lang="zh-CN" altLang="en-US" sz="1600">
                <a:latin typeface="Arial" pitchFamily="34" charset="0"/>
                <a:ea typeface="宋体" pitchFamily="2" charset="-122"/>
              </a:rPr>
              <a:t>（</a:t>
            </a:r>
            <a:r>
              <a:rPr lang="en-US" altLang="zh-CN" sz="1600">
                <a:latin typeface="Arial" pitchFamily="34" charset="0"/>
                <a:ea typeface="宋体" pitchFamily="2" charset="-122"/>
              </a:rPr>
              <a:t>%</a:t>
            </a:r>
            <a:r>
              <a:rPr lang="zh-CN" altLang="en-US" sz="1600">
                <a:latin typeface="Arial" pitchFamily="34" charset="0"/>
                <a:ea typeface="宋体" pitchFamily="2" charset="-122"/>
              </a:rPr>
              <a:t>）</a:t>
            </a:r>
          </a:p>
        </p:txBody>
      </p:sp>
      <p:sp>
        <p:nvSpPr>
          <p:cNvPr id="31" name="TextBox 28"/>
          <p:cNvSpPr txBox="1">
            <a:spLocks noChangeArrowheads="1"/>
          </p:cNvSpPr>
          <p:nvPr/>
        </p:nvSpPr>
        <p:spPr bwMode="auto">
          <a:xfrm>
            <a:off x="8072438" y="1652574"/>
            <a:ext cx="857250" cy="368300"/>
          </a:xfrm>
          <a:prstGeom prst="rect">
            <a:avLst/>
          </a:prstGeom>
          <a:noFill/>
          <a:ln w="9525">
            <a:noFill/>
            <a:miter lim="800000"/>
            <a:headEnd/>
            <a:tailEnd/>
          </a:ln>
        </p:spPr>
        <p:txBody>
          <a:bodyPr>
            <a:spAutoFit/>
          </a:bodyPr>
          <a:lstStyle/>
          <a:p>
            <a:r>
              <a:rPr lang="en-US" altLang="zh-CN"/>
              <a:t>P</a:t>
            </a:r>
            <a:endParaRPr lang="zh-CN" altLang="en-US"/>
          </a:p>
        </p:txBody>
      </p:sp>
      <p:sp>
        <p:nvSpPr>
          <p:cNvPr id="32" name="Text Box 40"/>
          <p:cNvSpPr txBox="1">
            <a:spLocks noChangeArrowheads="1"/>
          </p:cNvSpPr>
          <p:nvPr/>
        </p:nvSpPr>
        <p:spPr bwMode="auto">
          <a:xfrm>
            <a:off x="7858125" y="2366949"/>
            <a:ext cx="1008063"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0.01</a:t>
            </a:r>
            <a:endParaRPr lang="zh-CN" altLang="en-US" sz="1400">
              <a:latin typeface="Arial" pitchFamily="34" charset="0"/>
              <a:ea typeface="宋体" pitchFamily="2" charset="-122"/>
            </a:endParaRPr>
          </a:p>
        </p:txBody>
      </p:sp>
      <p:cxnSp>
        <p:nvCxnSpPr>
          <p:cNvPr id="33" name="直接连接符 39"/>
          <p:cNvCxnSpPr>
            <a:cxnSpLocks noChangeShapeType="1"/>
          </p:cNvCxnSpPr>
          <p:nvPr/>
        </p:nvCxnSpPr>
        <p:spPr bwMode="auto">
          <a:xfrm>
            <a:off x="1857375" y="1793861"/>
            <a:ext cx="2195513" cy="1588"/>
          </a:xfrm>
          <a:prstGeom prst="line">
            <a:avLst/>
          </a:prstGeom>
          <a:noFill/>
          <a:ln w="9525" algn="ctr">
            <a:solidFill>
              <a:schemeClr val="tx1"/>
            </a:solidFill>
            <a:round/>
            <a:headEnd/>
            <a:tailEnd/>
          </a:ln>
        </p:spPr>
      </p:cxnSp>
      <p:cxnSp>
        <p:nvCxnSpPr>
          <p:cNvPr id="34" name="直接连接符 40"/>
          <p:cNvCxnSpPr>
            <a:cxnSpLocks noChangeShapeType="1"/>
          </p:cNvCxnSpPr>
          <p:nvPr/>
        </p:nvCxnSpPr>
        <p:spPr bwMode="auto">
          <a:xfrm>
            <a:off x="4929188" y="1795449"/>
            <a:ext cx="2195512" cy="1587"/>
          </a:xfrm>
          <a:prstGeom prst="line">
            <a:avLst/>
          </a:prstGeom>
          <a:noFill/>
          <a:ln w="9525" algn="ctr">
            <a:solidFill>
              <a:schemeClr val="tx1"/>
            </a:solidFill>
            <a:round/>
            <a:headEnd/>
            <a:tailEnd/>
          </a:ln>
        </p:spPr>
      </p:cxnSp>
      <p:sp>
        <p:nvSpPr>
          <p:cNvPr id="35" name="Text Box 50"/>
          <p:cNvSpPr txBox="1">
            <a:spLocks noChangeArrowheads="1"/>
          </p:cNvSpPr>
          <p:nvPr/>
        </p:nvSpPr>
        <p:spPr bwMode="auto">
          <a:xfrm>
            <a:off x="323850" y="3425811"/>
            <a:ext cx="1247775" cy="369888"/>
          </a:xfrm>
          <a:prstGeom prst="rect">
            <a:avLst/>
          </a:prstGeom>
          <a:noFill/>
          <a:ln w="9525">
            <a:noFill/>
            <a:miter lim="800000"/>
            <a:headEnd/>
            <a:tailEnd/>
          </a:ln>
        </p:spPr>
        <p:txBody>
          <a:bodyPr>
            <a:spAutoFit/>
          </a:bodyPr>
          <a:lstStyle/>
          <a:p>
            <a:pPr eaLnBrk="1" hangingPunct="1">
              <a:spcBef>
                <a:spcPct val="50000"/>
              </a:spcBef>
            </a:pPr>
            <a:r>
              <a:rPr lang="zh-CN" altLang="en-US">
                <a:latin typeface="Arial" pitchFamily="34" charset="0"/>
                <a:ea typeface="宋体" pitchFamily="2" charset="-122"/>
              </a:rPr>
              <a:t>乏力</a:t>
            </a:r>
          </a:p>
        </p:txBody>
      </p:sp>
      <p:sp>
        <p:nvSpPr>
          <p:cNvPr id="36" name="Text Box 50"/>
          <p:cNvSpPr txBox="1">
            <a:spLocks noChangeArrowheads="1"/>
          </p:cNvSpPr>
          <p:nvPr/>
        </p:nvSpPr>
        <p:spPr bwMode="auto">
          <a:xfrm>
            <a:off x="323850" y="3724261"/>
            <a:ext cx="1247775" cy="368300"/>
          </a:xfrm>
          <a:prstGeom prst="rect">
            <a:avLst/>
          </a:prstGeom>
          <a:noFill/>
          <a:ln w="9525">
            <a:noFill/>
            <a:miter lim="800000"/>
            <a:headEnd/>
            <a:tailEnd/>
          </a:ln>
        </p:spPr>
        <p:txBody>
          <a:bodyPr>
            <a:spAutoFit/>
          </a:bodyPr>
          <a:lstStyle/>
          <a:p>
            <a:pPr eaLnBrk="1" hangingPunct="1">
              <a:spcBef>
                <a:spcPct val="50000"/>
              </a:spcBef>
            </a:pPr>
            <a:r>
              <a:rPr lang="en-US" altLang="zh-CN">
                <a:latin typeface="宋体" pitchFamily="2" charset="-122"/>
                <a:ea typeface="宋体" pitchFamily="2" charset="-122"/>
              </a:rPr>
              <a:t>ALT</a:t>
            </a:r>
            <a:r>
              <a:rPr lang="zh-CN" altLang="en-US">
                <a:latin typeface="宋体" pitchFamily="2" charset="-122"/>
                <a:ea typeface="宋体" pitchFamily="2" charset="-122"/>
              </a:rPr>
              <a:t>异常</a:t>
            </a:r>
          </a:p>
        </p:txBody>
      </p:sp>
      <p:sp>
        <p:nvSpPr>
          <p:cNvPr id="37" name="Text Box 53"/>
          <p:cNvSpPr txBox="1">
            <a:spLocks noChangeArrowheads="1"/>
          </p:cNvSpPr>
          <p:nvPr/>
        </p:nvSpPr>
        <p:spPr bwMode="auto">
          <a:xfrm>
            <a:off x="1897063" y="343851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42</a:t>
            </a:r>
            <a:endParaRPr lang="zh-CN" altLang="en-US" sz="1400">
              <a:latin typeface="Arial" pitchFamily="34" charset="0"/>
              <a:ea typeface="宋体" pitchFamily="2" charset="-122"/>
            </a:endParaRPr>
          </a:p>
        </p:txBody>
      </p:sp>
      <p:sp>
        <p:nvSpPr>
          <p:cNvPr id="38" name="Text Box 55"/>
          <p:cNvSpPr txBox="1">
            <a:spLocks noChangeArrowheads="1"/>
          </p:cNvSpPr>
          <p:nvPr/>
        </p:nvSpPr>
        <p:spPr bwMode="auto">
          <a:xfrm>
            <a:off x="2805113" y="343851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a:t>
            </a:r>
            <a:endParaRPr lang="zh-CN" altLang="en-US" sz="1400">
              <a:latin typeface="Arial" pitchFamily="34" charset="0"/>
              <a:ea typeface="宋体" pitchFamily="2" charset="-122"/>
            </a:endParaRPr>
          </a:p>
        </p:txBody>
      </p:sp>
      <p:sp>
        <p:nvSpPr>
          <p:cNvPr id="39" name="Text Box 57"/>
          <p:cNvSpPr txBox="1">
            <a:spLocks noChangeArrowheads="1"/>
          </p:cNvSpPr>
          <p:nvPr/>
        </p:nvSpPr>
        <p:spPr bwMode="auto">
          <a:xfrm>
            <a:off x="3700463" y="343851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95</a:t>
            </a:r>
            <a:endParaRPr lang="zh-CN" altLang="en-US" sz="1400">
              <a:latin typeface="Arial" pitchFamily="34" charset="0"/>
              <a:ea typeface="宋体" pitchFamily="2" charset="-122"/>
            </a:endParaRPr>
          </a:p>
        </p:txBody>
      </p:sp>
      <p:sp>
        <p:nvSpPr>
          <p:cNvPr id="40" name="Text Box 53"/>
          <p:cNvSpPr txBox="1">
            <a:spLocks noChangeArrowheads="1"/>
          </p:cNvSpPr>
          <p:nvPr/>
        </p:nvSpPr>
        <p:spPr bwMode="auto">
          <a:xfrm>
            <a:off x="1897063" y="377664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32</a:t>
            </a:r>
            <a:endParaRPr lang="zh-CN" altLang="en-US" sz="1400">
              <a:latin typeface="Arial" pitchFamily="34" charset="0"/>
              <a:ea typeface="宋体" pitchFamily="2" charset="-122"/>
            </a:endParaRPr>
          </a:p>
        </p:txBody>
      </p:sp>
      <p:sp>
        <p:nvSpPr>
          <p:cNvPr id="41" name="Text Box 55"/>
          <p:cNvSpPr txBox="1">
            <a:spLocks noChangeArrowheads="1"/>
          </p:cNvSpPr>
          <p:nvPr/>
        </p:nvSpPr>
        <p:spPr bwMode="auto">
          <a:xfrm>
            <a:off x="2805113" y="377664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a:t>
            </a:r>
            <a:endParaRPr lang="zh-CN" altLang="en-US" sz="1400">
              <a:latin typeface="Arial" pitchFamily="34" charset="0"/>
              <a:ea typeface="宋体" pitchFamily="2" charset="-122"/>
            </a:endParaRPr>
          </a:p>
        </p:txBody>
      </p:sp>
      <p:sp>
        <p:nvSpPr>
          <p:cNvPr id="42" name="Text Box 57"/>
          <p:cNvSpPr txBox="1">
            <a:spLocks noChangeArrowheads="1"/>
          </p:cNvSpPr>
          <p:nvPr/>
        </p:nvSpPr>
        <p:spPr bwMode="auto">
          <a:xfrm>
            <a:off x="3700463" y="377664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93.7</a:t>
            </a:r>
            <a:endParaRPr lang="zh-CN" altLang="en-US" sz="1400">
              <a:latin typeface="Arial" pitchFamily="34" charset="0"/>
              <a:ea typeface="宋体" pitchFamily="2" charset="-122"/>
            </a:endParaRPr>
          </a:p>
        </p:txBody>
      </p:sp>
      <p:sp>
        <p:nvSpPr>
          <p:cNvPr id="43" name="Text Box 19"/>
          <p:cNvSpPr txBox="1">
            <a:spLocks noChangeArrowheads="1"/>
          </p:cNvSpPr>
          <p:nvPr/>
        </p:nvSpPr>
        <p:spPr bwMode="auto">
          <a:xfrm>
            <a:off x="5030788" y="23478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30</a:t>
            </a:r>
            <a:endParaRPr lang="zh-CN" altLang="en-US" sz="1400">
              <a:latin typeface="Arial" pitchFamily="34" charset="0"/>
              <a:ea typeface="宋体" pitchFamily="2" charset="-122"/>
            </a:endParaRPr>
          </a:p>
        </p:txBody>
      </p:sp>
      <p:sp>
        <p:nvSpPr>
          <p:cNvPr id="44" name="Text Box 39"/>
          <p:cNvSpPr txBox="1">
            <a:spLocks noChangeArrowheads="1"/>
          </p:cNvSpPr>
          <p:nvPr/>
        </p:nvSpPr>
        <p:spPr bwMode="auto">
          <a:xfrm>
            <a:off x="5943600" y="2363774"/>
            <a:ext cx="1008063"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14</a:t>
            </a:r>
            <a:endParaRPr lang="zh-CN" altLang="en-US" sz="1400">
              <a:latin typeface="Arial" pitchFamily="34" charset="0"/>
              <a:ea typeface="宋体" pitchFamily="2" charset="-122"/>
            </a:endParaRPr>
          </a:p>
        </p:txBody>
      </p:sp>
      <p:sp>
        <p:nvSpPr>
          <p:cNvPr id="45" name="Text Box 40"/>
          <p:cNvSpPr txBox="1">
            <a:spLocks noChangeArrowheads="1"/>
          </p:cNvSpPr>
          <p:nvPr/>
        </p:nvSpPr>
        <p:spPr bwMode="auto">
          <a:xfrm>
            <a:off x="6838950" y="2363774"/>
            <a:ext cx="1008063"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53.3</a:t>
            </a:r>
            <a:endParaRPr lang="zh-CN" altLang="en-US" sz="1400">
              <a:latin typeface="Arial" pitchFamily="34" charset="0"/>
              <a:ea typeface="宋体" pitchFamily="2" charset="-122"/>
            </a:endParaRPr>
          </a:p>
        </p:txBody>
      </p:sp>
      <p:sp>
        <p:nvSpPr>
          <p:cNvPr id="46" name="Text Box 44"/>
          <p:cNvSpPr txBox="1">
            <a:spLocks noChangeArrowheads="1"/>
          </p:cNvSpPr>
          <p:nvPr/>
        </p:nvSpPr>
        <p:spPr bwMode="auto">
          <a:xfrm>
            <a:off x="5035550" y="270826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42</a:t>
            </a:r>
            <a:endParaRPr lang="zh-CN" altLang="en-US" sz="1400">
              <a:latin typeface="Arial" pitchFamily="34" charset="0"/>
              <a:ea typeface="宋体" pitchFamily="2" charset="-122"/>
            </a:endParaRPr>
          </a:p>
        </p:txBody>
      </p:sp>
      <p:sp>
        <p:nvSpPr>
          <p:cNvPr id="47" name="Text Box 45"/>
          <p:cNvSpPr txBox="1">
            <a:spLocks noChangeArrowheads="1"/>
          </p:cNvSpPr>
          <p:nvPr/>
        </p:nvSpPr>
        <p:spPr bwMode="auto">
          <a:xfrm>
            <a:off x="5938838" y="2725724"/>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18</a:t>
            </a:r>
            <a:endParaRPr lang="zh-CN" altLang="en-US" sz="1400">
              <a:latin typeface="Arial" pitchFamily="34" charset="0"/>
              <a:ea typeface="宋体" pitchFamily="2" charset="-122"/>
            </a:endParaRPr>
          </a:p>
        </p:txBody>
      </p:sp>
      <p:sp>
        <p:nvSpPr>
          <p:cNvPr id="48" name="Text Box 46"/>
          <p:cNvSpPr txBox="1">
            <a:spLocks noChangeArrowheads="1"/>
          </p:cNvSpPr>
          <p:nvPr/>
        </p:nvSpPr>
        <p:spPr bwMode="auto">
          <a:xfrm>
            <a:off x="6834188" y="2725724"/>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57.1</a:t>
            </a:r>
            <a:endParaRPr lang="zh-CN" altLang="en-US" sz="1400">
              <a:latin typeface="Arial" pitchFamily="34" charset="0"/>
              <a:ea typeface="宋体" pitchFamily="2" charset="-122"/>
            </a:endParaRPr>
          </a:p>
        </p:txBody>
      </p:sp>
      <p:sp>
        <p:nvSpPr>
          <p:cNvPr id="49" name="Text Box 53"/>
          <p:cNvSpPr txBox="1">
            <a:spLocks noChangeArrowheads="1"/>
          </p:cNvSpPr>
          <p:nvPr/>
        </p:nvSpPr>
        <p:spPr bwMode="auto">
          <a:xfrm>
            <a:off x="5035550" y="30844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32</a:t>
            </a:r>
            <a:endParaRPr lang="zh-CN" altLang="en-US" sz="1400">
              <a:latin typeface="Arial" pitchFamily="34" charset="0"/>
              <a:ea typeface="宋体" pitchFamily="2" charset="-122"/>
            </a:endParaRPr>
          </a:p>
        </p:txBody>
      </p:sp>
      <p:sp>
        <p:nvSpPr>
          <p:cNvPr id="50" name="Text Box 55"/>
          <p:cNvSpPr txBox="1">
            <a:spLocks noChangeArrowheads="1"/>
          </p:cNvSpPr>
          <p:nvPr/>
        </p:nvSpPr>
        <p:spPr bwMode="auto">
          <a:xfrm>
            <a:off x="5943600" y="30844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21</a:t>
            </a:r>
            <a:endParaRPr lang="zh-CN" altLang="en-US" sz="1400">
              <a:latin typeface="Arial" pitchFamily="34" charset="0"/>
              <a:ea typeface="宋体" pitchFamily="2" charset="-122"/>
            </a:endParaRPr>
          </a:p>
        </p:txBody>
      </p:sp>
      <p:sp>
        <p:nvSpPr>
          <p:cNvPr id="51" name="Text Box 57"/>
          <p:cNvSpPr txBox="1">
            <a:spLocks noChangeArrowheads="1"/>
          </p:cNvSpPr>
          <p:nvPr/>
        </p:nvSpPr>
        <p:spPr bwMode="auto">
          <a:xfrm>
            <a:off x="6838950" y="308449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34.4</a:t>
            </a:r>
            <a:endParaRPr lang="zh-CN" altLang="en-US" sz="1400">
              <a:latin typeface="Arial" pitchFamily="34" charset="0"/>
              <a:ea typeface="宋体" pitchFamily="2" charset="-122"/>
            </a:endParaRPr>
          </a:p>
        </p:txBody>
      </p:sp>
      <p:sp>
        <p:nvSpPr>
          <p:cNvPr id="52" name="Text Box 53"/>
          <p:cNvSpPr txBox="1">
            <a:spLocks noChangeArrowheads="1"/>
          </p:cNvSpPr>
          <p:nvPr/>
        </p:nvSpPr>
        <p:spPr bwMode="auto">
          <a:xfrm>
            <a:off x="5040313" y="343851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42</a:t>
            </a:r>
            <a:endParaRPr lang="zh-CN" altLang="en-US" sz="1400">
              <a:latin typeface="Arial" pitchFamily="34" charset="0"/>
              <a:ea typeface="宋体" pitchFamily="2" charset="-122"/>
            </a:endParaRPr>
          </a:p>
        </p:txBody>
      </p:sp>
      <p:sp>
        <p:nvSpPr>
          <p:cNvPr id="53" name="Text Box 55"/>
          <p:cNvSpPr txBox="1">
            <a:spLocks noChangeArrowheads="1"/>
          </p:cNvSpPr>
          <p:nvPr/>
        </p:nvSpPr>
        <p:spPr bwMode="auto">
          <a:xfrm>
            <a:off x="5948363" y="343851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30</a:t>
            </a:r>
            <a:endParaRPr lang="zh-CN" altLang="en-US" sz="1400">
              <a:latin typeface="Arial" pitchFamily="34" charset="0"/>
              <a:ea typeface="宋体" pitchFamily="2" charset="-122"/>
            </a:endParaRPr>
          </a:p>
        </p:txBody>
      </p:sp>
      <p:sp>
        <p:nvSpPr>
          <p:cNvPr id="54" name="Text Box 57"/>
          <p:cNvSpPr txBox="1">
            <a:spLocks noChangeArrowheads="1"/>
          </p:cNvSpPr>
          <p:nvPr/>
        </p:nvSpPr>
        <p:spPr bwMode="auto">
          <a:xfrm>
            <a:off x="6843713" y="3438511"/>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29</a:t>
            </a:r>
            <a:endParaRPr lang="zh-CN" altLang="en-US" sz="1400">
              <a:latin typeface="Arial" pitchFamily="34" charset="0"/>
              <a:ea typeface="宋体" pitchFamily="2" charset="-122"/>
            </a:endParaRPr>
          </a:p>
        </p:txBody>
      </p:sp>
      <p:sp>
        <p:nvSpPr>
          <p:cNvPr id="55" name="Text Box 53"/>
          <p:cNvSpPr txBox="1">
            <a:spLocks noChangeArrowheads="1"/>
          </p:cNvSpPr>
          <p:nvPr/>
        </p:nvSpPr>
        <p:spPr bwMode="auto">
          <a:xfrm>
            <a:off x="5040313" y="377664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30</a:t>
            </a:r>
            <a:endParaRPr lang="zh-CN" altLang="en-US" sz="1400">
              <a:latin typeface="Arial" pitchFamily="34" charset="0"/>
              <a:ea typeface="宋体" pitchFamily="2" charset="-122"/>
            </a:endParaRPr>
          </a:p>
        </p:txBody>
      </p:sp>
      <p:sp>
        <p:nvSpPr>
          <p:cNvPr id="56" name="Text Box 55"/>
          <p:cNvSpPr txBox="1">
            <a:spLocks noChangeArrowheads="1"/>
          </p:cNvSpPr>
          <p:nvPr/>
        </p:nvSpPr>
        <p:spPr bwMode="auto">
          <a:xfrm>
            <a:off x="5948363" y="377664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10</a:t>
            </a:r>
            <a:endParaRPr lang="zh-CN" altLang="en-US" sz="1400">
              <a:latin typeface="Arial" pitchFamily="34" charset="0"/>
              <a:ea typeface="宋体" pitchFamily="2" charset="-122"/>
            </a:endParaRPr>
          </a:p>
        </p:txBody>
      </p:sp>
      <p:sp>
        <p:nvSpPr>
          <p:cNvPr id="57" name="Text Box 57"/>
          <p:cNvSpPr txBox="1">
            <a:spLocks noChangeArrowheads="1"/>
          </p:cNvSpPr>
          <p:nvPr/>
        </p:nvSpPr>
        <p:spPr bwMode="auto">
          <a:xfrm>
            <a:off x="6843713" y="3776649"/>
            <a:ext cx="1228725" cy="304800"/>
          </a:xfrm>
          <a:prstGeom prst="rect">
            <a:avLst/>
          </a:prstGeom>
          <a:noFill/>
          <a:ln w="9525">
            <a:noFill/>
            <a:miter lim="800000"/>
            <a:headEnd/>
            <a:tailEnd/>
          </a:ln>
        </p:spPr>
        <p:txBody>
          <a:bodyPr>
            <a:spAutoFit/>
          </a:bodyPr>
          <a:lstStyle/>
          <a:p>
            <a:pPr eaLnBrk="1" hangingPunct="1">
              <a:spcBef>
                <a:spcPct val="50000"/>
              </a:spcBef>
            </a:pPr>
            <a:r>
              <a:rPr lang="en-US" altLang="zh-CN" sz="1400">
                <a:latin typeface="Arial" pitchFamily="34" charset="0"/>
                <a:ea typeface="宋体" pitchFamily="2" charset="-122"/>
              </a:rPr>
              <a:t>67.7</a:t>
            </a:r>
            <a:endParaRPr lang="zh-CN" altLang="en-US" sz="1400">
              <a:latin typeface="Arial" pitchFamily="34" charset="0"/>
              <a:ea typeface="宋体" pitchFamily="2" charset="-122"/>
            </a:endParaRPr>
          </a:p>
        </p:txBody>
      </p:sp>
      <p:sp>
        <p:nvSpPr>
          <p:cNvPr id="58" name="Text Box 40"/>
          <p:cNvSpPr txBox="1">
            <a:spLocks noChangeArrowheads="1"/>
          </p:cNvSpPr>
          <p:nvPr/>
        </p:nvSpPr>
        <p:spPr bwMode="auto">
          <a:xfrm>
            <a:off x="7858125" y="2705086"/>
            <a:ext cx="1008063"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0.01</a:t>
            </a:r>
            <a:endParaRPr lang="zh-CN" altLang="en-US" sz="1400">
              <a:latin typeface="Arial" pitchFamily="34" charset="0"/>
              <a:ea typeface="宋体" pitchFamily="2" charset="-122"/>
            </a:endParaRPr>
          </a:p>
        </p:txBody>
      </p:sp>
      <p:sp>
        <p:nvSpPr>
          <p:cNvPr id="59" name="Text Box 40"/>
          <p:cNvSpPr txBox="1">
            <a:spLocks noChangeArrowheads="1"/>
          </p:cNvSpPr>
          <p:nvPr/>
        </p:nvSpPr>
        <p:spPr bwMode="auto">
          <a:xfrm>
            <a:off x="7858125" y="3062274"/>
            <a:ext cx="1008063"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0.01</a:t>
            </a:r>
            <a:endParaRPr lang="zh-CN" altLang="en-US" sz="1400">
              <a:latin typeface="Arial" pitchFamily="34" charset="0"/>
              <a:ea typeface="宋体" pitchFamily="2" charset="-122"/>
            </a:endParaRPr>
          </a:p>
        </p:txBody>
      </p:sp>
      <p:sp>
        <p:nvSpPr>
          <p:cNvPr id="60" name="Text Box 40"/>
          <p:cNvSpPr txBox="1">
            <a:spLocks noChangeArrowheads="1"/>
          </p:cNvSpPr>
          <p:nvPr/>
        </p:nvSpPr>
        <p:spPr bwMode="auto">
          <a:xfrm>
            <a:off x="7858125" y="3419461"/>
            <a:ext cx="1008063"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0.01</a:t>
            </a:r>
            <a:endParaRPr lang="zh-CN" altLang="en-US" sz="1400">
              <a:latin typeface="Arial" pitchFamily="34" charset="0"/>
              <a:ea typeface="宋体" pitchFamily="2" charset="-122"/>
            </a:endParaRPr>
          </a:p>
        </p:txBody>
      </p:sp>
      <p:sp>
        <p:nvSpPr>
          <p:cNvPr id="61" name="Text Box 40"/>
          <p:cNvSpPr txBox="1">
            <a:spLocks noChangeArrowheads="1"/>
          </p:cNvSpPr>
          <p:nvPr/>
        </p:nvSpPr>
        <p:spPr bwMode="auto">
          <a:xfrm>
            <a:off x="7858125" y="3776649"/>
            <a:ext cx="1008063" cy="304800"/>
          </a:xfrm>
          <a:prstGeom prst="rect">
            <a:avLst/>
          </a:prstGeom>
          <a:noFill/>
          <a:ln w="9525">
            <a:noFill/>
            <a:miter lim="800000"/>
            <a:headEnd/>
            <a:tailEnd/>
          </a:ln>
        </p:spPr>
        <p:txBody>
          <a:bodyPr>
            <a:spAutoFit/>
          </a:bodyPr>
          <a:lstStyle/>
          <a:p>
            <a:pPr eaLnBrk="1" hangingPunct="1">
              <a:spcBef>
                <a:spcPct val="50000"/>
              </a:spcBef>
            </a:pPr>
            <a:r>
              <a:rPr lang="zh-CN" altLang="en-US" sz="1400">
                <a:latin typeface="Arial" pitchFamily="34" charset="0"/>
                <a:ea typeface="宋体" pitchFamily="2" charset="-122"/>
              </a:rPr>
              <a:t>＜</a:t>
            </a:r>
            <a:r>
              <a:rPr lang="en-US" altLang="zh-CN" sz="1400">
                <a:latin typeface="Arial" pitchFamily="34" charset="0"/>
                <a:ea typeface="宋体" pitchFamily="2" charset="-122"/>
              </a:rPr>
              <a:t>0.01</a:t>
            </a:r>
            <a:endParaRPr lang="zh-CN" altLang="en-US" sz="1400">
              <a:latin typeface="Arial" pitchFamily="34" charset="0"/>
              <a:ea typeface="宋体" pitchFamily="2" charset="-122"/>
            </a:endParaRPr>
          </a:p>
        </p:txBody>
      </p:sp>
      <p:sp>
        <p:nvSpPr>
          <p:cNvPr id="62" name="TextBox 68"/>
          <p:cNvSpPr txBox="1">
            <a:spLocks noChangeArrowheads="1"/>
          </p:cNvSpPr>
          <p:nvPr/>
        </p:nvSpPr>
        <p:spPr bwMode="auto">
          <a:xfrm>
            <a:off x="2714612" y="1000108"/>
            <a:ext cx="6786562" cy="369887"/>
          </a:xfrm>
          <a:prstGeom prst="rect">
            <a:avLst/>
          </a:prstGeom>
          <a:noFill/>
          <a:ln w="9525">
            <a:noFill/>
            <a:miter lim="800000"/>
            <a:headEnd/>
            <a:tailEnd/>
          </a:ln>
        </p:spPr>
        <p:txBody>
          <a:bodyPr>
            <a:spAutoFit/>
          </a:bodyPr>
          <a:lstStyle/>
          <a:p>
            <a:r>
              <a:rPr lang="zh-CN" altLang="en-US" dirty="0" smtClean="0">
                <a:latin typeface="黑体" pitchFamily="49" charset="-122"/>
                <a:ea typeface="黑体" pitchFamily="49" charset="-122"/>
              </a:rPr>
              <a:t>表</a:t>
            </a:r>
            <a:r>
              <a:rPr lang="en-US" altLang="zh-CN" dirty="0" smtClean="0">
                <a:latin typeface="黑体" pitchFamily="49" charset="-122"/>
                <a:ea typeface="黑体" pitchFamily="49" charset="-122"/>
              </a:rPr>
              <a:t>2.</a:t>
            </a:r>
            <a:r>
              <a:rPr lang="zh-CN" altLang="en-US" dirty="0" smtClean="0">
                <a:latin typeface="黑体" pitchFamily="49" charset="-122"/>
                <a:ea typeface="黑体" pitchFamily="49" charset="-122"/>
              </a:rPr>
              <a:t>治疗</a:t>
            </a:r>
            <a:r>
              <a:rPr lang="zh-CN" altLang="en-US" dirty="0">
                <a:latin typeface="黑体" pitchFamily="49" charset="-122"/>
                <a:ea typeface="黑体" pitchFamily="49" charset="-122"/>
              </a:rPr>
              <a:t>前后临床症状及</a:t>
            </a:r>
            <a:r>
              <a:rPr lang="en-US" altLang="zh-CN" dirty="0">
                <a:latin typeface="黑体" pitchFamily="49" charset="-122"/>
                <a:ea typeface="黑体" pitchFamily="49" charset="-122"/>
              </a:rPr>
              <a:t>ALT</a:t>
            </a:r>
            <a:r>
              <a:rPr lang="zh-CN" altLang="en-US" dirty="0">
                <a:latin typeface="黑体" pitchFamily="49" charset="-122"/>
                <a:ea typeface="黑体" pitchFamily="49" charset="-122"/>
              </a:rPr>
              <a:t>变化结果</a:t>
            </a:r>
          </a:p>
        </p:txBody>
      </p:sp>
      <p:sp>
        <p:nvSpPr>
          <p:cNvPr id="63" name="Rectangle 29"/>
          <p:cNvSpPr>
            <a:spLocks noChangeArrowheads="1"/>
          </p:cNvSpPr>
          <p:nvPr/>
        </p:nvSpPr>
        <p:spPr bwMode="auto">
          <a:xfrm>
            <a:off x="935039" y="5805264"/>
            <a:ext cx="5908674" cy="409818"/>
          </a:xfrm>
          <a:prstGeom prst="rect">
            <a:avLst/>
          </a:prstGeom>
          <a:solidFill>
            <a:schemeClr val="accent4">
              <a:lumMod val="20000"/>
              <a:lumOff val="80000"/>
              <a:alpha val="34000"/>
            </a:schemeClr>
          </a:solidFill>
          <a:ln w="9525" algn="ctr">
            <a:solidFill>
              <a:schemeClr val="bg1"/>
            </a:solidFill>
            <a:miter lim="800000"/>
            <a:headEnd/>
            <a:tailEnd/>
          </a:ln>
          <a:effectLst/>
        </p:spPr>
        <p:txBody>
          <a:bodyPr wrap="none" anchor="ctr"/>
          <a:lstStyle/>
          <a:p>
            <a:r>
              <a:rPr lang="zh-CN" altLang="en-US" sz="1400" dirty="0"/>
              <a:t>于文龙</a:t>
            </a:r>
            <a:r>
              <a:rPr lang="en-US" altLang="zh-CN" sz="1400" dirty="0"/>
              <a:t>. </a:t>
            </a:r>
            <a:r>
              <a:rPr lang="zh-CN" altLang="en-US" sz="1400" dirty="0"/>
              <a:t>南通蛇药治疗慢性乙型肝炎的疗效观察</a:t>
            </a:r>
            <a:r>
              <a:rPr lang="en-US" altLang="zh-CN" sz="1400" dirty="0"/>
              <a:t>[J]. </a:t>
            </a:r>
            <a:r>
              <a:rPr lang="zh-CN" altLang="en-US" sz="1400" dirty="0"/>
              <a:t>蛇志</a:t>
            </a:r>
            <a:r>
              <a:rPr lang="en-US" altLang="zh-CN" sz="1400" dirty="0"/>
              <a:t>,2003,(03):52-53.</a:t>
            </a:r>
            <a:endParaRPr lang="zh-CN" altLang="en-US" sz="1400" dirty="0">
              <a:latin typeface="Arial" pitchFamily="34" charset="0"/>
              <a:ea typeface="宋体" pitchFamily="2" charset="-122"/>
            </a:endParaRPr>
          </a:p>
        </p:txBody>
      </p:sp>
      <p:sp>
        <p:nvSpPr>
          <p:cNvPr id="64" name="TextBox 69"/>
          <p:cNvSpPr txBox="1">
            <a:spLocks noChangeArrowheads="1"/>
          </p:cNvSpPr>
          <p:nvPr/>
        </p:nvSpPr>
        <p:spPr bwMode="auto">
          <a:xfrm>
            <a:off x="571472" y="4165801"/>
            <a:ext cx="8001000" cy="1528624"/>
          </a:xfrm>
          <a:prstGeom prst="rect">
            <a:avLst/>
          </a:prstGeom>
          <a:noFill/>
          <a:ln w="9525">
            <a:noFill/>
            <a:miter lim="800000"/>
            <a:headEnd/>
            <a:tailEnd/>
          </a:ln>
        </p:spPr>
        <p:txBody>
          <a:bodyPr>
            <a:spAutoFit/>
          </a:bodyPr>
          <a:lstStyle/>
          <a:p>
            <a:pPr algn="just">
              <a:lnSpc>
                <a:spcPts val="2800"/>
              </a:lnSpc>
              <a:buClr>
                <a:srgbClr val="008000"/>
              </a:buClr>
              <a:buBlip>
                <a:blip r:embed="rId3"/>
              </a:buBlip>
            </a:pPr>
            <a:r>
              <a:rPr lang="zh-CN" altLang="en-US" b="1" dirty="0" smtClean="0">
                <a:ea typeface="宋体" pitchFamily="2" charset="-122"/>
              </a:rPr>
              <a:t>结果表明：</a:t>
            </a:r>
            <a:endParaRPr lang="en-US" altLang="zh-CN" b="1" dirty="0" smtClean="0">
              <a:ea typeface="宋体" pitchFamily="2" charset="-122"/>
            </a:endParaRPr>
          </a:p>
          <a:p>
            <a:pPr algn="just">
              <a:lnSpc>
                <a:spcPts val="2800"/>
              </a:lnSpc>
              <a:buClr>
                <a:srgbClr val="008000"/>
              </a:buClr>
            </a:pPr>
            <a:r>
              <a:rPr lang="zh-CN" altLang="en-US" b="1" dirty="0" smtClean="0">
                <a:latin typeface="宋体" pitchFamily="2" charset="-122"/>
                <a:ea typeface="宋体" pitchFamily="2" charset="-122"/>
              </a:rPr>
              <a:t>治疗组与对照组比较</a:t>
            </a:r>
            <a:r>
              <a:rPr lang="en-US" altLang="zh-CN" b="1" dirty="0" err="1" smtClean="0">
                <a:latin typeface="宋体" pitchFamily="2" charset="-122"/>
                <a:ea typeface="宋体" pitchFamily="2" charset="-122"/>
              </a:rPr>
              <a:t>HBeAg</a:t>
            </a:r>
            <a:r>
              <a:rPr lang="zh-CN" altLang="en-US" b="1" dirty="0" smtClean="0">
                <a:latin typeface="宋体" pitchFamily="2" charset="-122"/>
                <a:ea typeface="宋体" pitchFamily="2" charset="-122"/>
              </a:rPr>
              <a:t>的转阴率有非常显著性意义，其他标志物转阴率亦较对照组好。此外，季德胜蛇药片能明显改善肝功能；在临床症状方面，不但可以减轻腹胀、增进食欲，在缓解肝区疼痛、恢复体能方面作用更明显。</a:t>
            </a:r>
            <a:endParaRPr lang="zh-CN" altLang="en-US" b="1" dirty="0">
              <a:latin typeface="宋体" pitchFamily="2" charset="-122"/>
              <a:ea typeface="宋体" pitchFamily="2" charset="-122"/>
            </a:endParaRPr>
          </a:p>
        </p:txBody>
      </p:sp>
      <p:sp>
        <p:nvSpPr>
          <p:cNvPr id="65" name="Text Box 5"/>
          <p:cNvSpPr txBox="1">
            <a:spLocks noChangeArrowheads="1"/>
          </p:cNvSpPr>
          <p:nvPr/>
        </p:nvSpPr>
        <p:spPr bwMode="auto">
          <a:xfrm>
            <a:off x="1357313" y="196654"/>
            <a:ext cx="7489825" cy="646331"/>
          </a:xfrm>
          <a:prstGeom prst="rect">
            <a:avLst/>
          </a:prstGeom>
          <a:noFill/>
          <a:ln w="9525">
            <a:noFill/>
            <a:miter lim="800000"/>
            <a:headEnd/>
            <a:tailEnd/>
          </a:ln>
          <a:effectLst/>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季德胜蛇药片治疗</a:t>
            </a:r>
            <a:r>
              <a:rPr lang="zh-CN" altLang="en-US" sz="3600" b="1" dirty="0" smtClean="0">
                <a:solidFill>
                  <a:srgbClr val="006600"/>
                </a:solidFill>
                <a:latin typeface="华文新魏" pitchFamily="2" charset="-122"/>
                <a:ea typeface="华文新魏" pitchFamily="2" charset="-122"/>
              </a:rPr>
              <a:t>乙型肝炎（三）</a:t>
            </a:r>
            <a:endParaRPr lang="en-US" altLang="zh-CN" sz="3600" b="1" dirty="0">
              <a:solidFill>
                <a:srgbClr val="006600"/>
              </a:solidFill>
              <a:latin typeface="华文新魏" pitchFamily="2" charset="-122"/>
              <a:ea typeface="华文新魏" pitchFamily="2" charset="-122"/>
            </a:endParaRPr>
          </a:p>
        </p:txBody>
      </p:sp>
      <p:pic>
        <p:nvPicPr>
          <p:cNvPr id="66"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41000527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1"/>
          <p:cNvGrpSpPr>
            <a:grpSpLocks/>
          </p:cNvGrpSpPr>
          <p:nvPr/>
        </p:nvGrpSpPr>
        <p:grpSpPr bwMode="auto">
          <a:xfrm>
            <a:off x="1428728" y="1375485"/>
            <a:ext cx="1490661" cy="1000123"/>
            <a:chOff x="1357290" y="2781178"/>
            <a:chExt cx="2524125" cy="1881310"/>
          </a:xfrm>
        </p:grpSpPr>
        <p:sp>
          <p:nvSpPr>
            <p:cNvPr id="6"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7" name="图片 18"/>
            <p:cNvPicPr>
              <a:picLocks noChangeAspect="1"/>
            </p:cNvPicPr>
            <p:nvPr/>
          </p:nvPicPr>
          <p:blipFill>
            <a:blip r:embed="rId3" cstate="print"/>
            <a:srcRect/>
            <a:stretch>
              <a:fillRect/>
            </a:stretch>
          </p:blipFill>
          <p:spPr bwMode="auto">
            <a:xfrm>
              <a:off x="1716664" y="2781178"/>
              <a:ext cx="1702811" cy="1702866"/>
            </a:xfrm>
            <a:prstGeom prst="rect">
              <a:avLst/>
            </a:prstGeom>
            <a:noFill/>
            <a:ln w="9525">
              <a:noFill/>
              <a:miter lim="800000"/>
              <a:headEnd/>
              <a:tailEnd/>
            </a:ln>
          </p:spPr>
        </p:pic>
        <p:sp>
          <p:nvSpPr>
            <p:cNvPr id="8" name="椭圆 7"/>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9" name="TextBox 44"/>
          <p:cNvSpPr txBox="1">
            <a:spLocks noChangeArrowheads="1"/>
          </p:cNvSpPr>
          <p:nvPr/>
        </p:nvSpPr>
        <p:spPr bwMode="auto">
          <a:xfrm>
            <a:off x="1704702" y="1357298"/>
            <a:ext cx="925765"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热</a:t>
            </a:r>
          </a:p>
        </p:txBody>
      </p:sp>
      <p:grpSp>
        <p:nvGrpSpPr>
          <p:cNvPr id="10" name="组合 31"/>
          <p:cNvGrpSpPr>
            <a:grpSpLocks/>
          </p:cNvGrpSpPr>
          <p:nvPr/>
        </p:nvGrpSpPr>
        <p:grpSpPr bwMode="auto">
          <a:xfrm>
            <a:off x="1428728" y="2589931"/>
            <a:ext cx="1490661" cy="1000123"/>
            <a:chOff x="1357290" y="2781178"/>
            <a:chExt cx="2524125" cy="1881310"/>
          </a:xfrm>
        </p:grpSpPr>
        <p:sp>
          <p:nvSpPr>
            <p:cNvPr id="11"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12" name="图片 18"/>
            <p:cNvPicPr>
              <a:picLocks noChangeAspect="1"/>
            </p:cNvPicPr>
            <p:nvPr/>
          </p:nvPicPr>
          <p:blipFill>
            <a:blip r:embed="rId3" cstate="print"/>
            <a:srcRect/>
            <a:stretch>
              <a:fillRect/>
            </a:stretch>
          </p:blipFill>
          <p:spPr bwMode="auto">
            <a:xfrm>
              <a:off x="1716664" y="2781178"/>
              <a:ext cx="1702811" cy="1702866"/>
            </a:xfrm>
            <a:prstGeom prst="rect">
              <a:avLst/>
            </a:prstGeom>
            <a:noFill/>
            <a:ln w="9525">
              <a:noFill/>
              <a:miter lim="800000"/>
              <a:headEnd/>
              <a:tailEnd/>
            </a:ln>
          </p:spPr>
        </p:pic>
        <p:sp>
          <p:nvSpPr>
            <p:cNvPr id="13" name="椭圆 12"/>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14" name="TextBox 44"/>
          <p:cNvSpPr txBox="1">
            <a:spLocks noChangeArrowheads="1"/>
          </p:cNvSpPr>
          <p:nvPr/>
        </p:nvSpPr>
        <p:spPr bwMode="auto">
          <a:xfrm>
            <a:off x="1776140" y="2643182"/>
            <a:ext cx="925765"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毒</a:t>
            </a:r>
          </a:p>
        </p:txBody>
      </p:sp>
      <p:grpSp>
        <p:nvGrpSpPr>
          <p:cNvPr id="15" name="组合 31"/>
          <p:cNvGrpSpPr>
            <a:grpSpLocks/>
          </p:cNvGrpSpPr>
          <p:nvPr/>
        </p:nvGrpSpPr>
        <p:grpSpPr bwMode="auto">
          <a:xfrm>
            <a:off x="1428728" y="3804377"/>
            <a:ext cx="1490661" cy="1000123"/>
            <a:chOff x="1357290" y="2781178"/>
            <a:chExt cx="2524125" cy="1881310"/>
          </a:xfrm>
        </p:grpSpPr>
        <p:sp>
          <p:nvSpPr>
            <p:cNvPr id="16"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17" name="图片 18"/>
            <p:cNvPicPr>
              <a:picLocks noChangeAspect="1"/>
            </p:cNvPicPr>
            <p:nvPr/>
          </p:nvPicPr>
          <p:blipFill>
            <a:blip r:embed="rId3" cstate="print"/>
            <a:srcRect/>
            <a:stretch>
              <a:fillRect/>
            </a:stretch>
          </p:blipFill>
          <p:spPr bwMode="auto">
            <a:xfrm>
              <a:off x="1716664" y="2781178"/>
              <a:ext cx="1702811" cy="1702866"/>
            </a:xfrm>
            <a:prstGeom prst="rect">
              <a:avLst/>
            </a:prstGeom>
            <a:noFill/>
            <a:ln w="9525">
              <a:noFill/>
              <a:miter lim="800000"/>
              <a:headEnd/>
              <a:tailEnd/>
            </a:ln>
          </p:spPr>
        </p:pic>
        <p:sp>
          <p:nvSpPr>
            <p:cNvPr id="18" name="椭圆 17"/>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19" name="TextBox 44"/>
          <p:cNvSpPr txBox="1">
            <a:spLocks noChangeArrowheads="1"/>
          </p:cNvSpPr>
          <p:nvPr/>
        </p:nvSpPr>
        <p:spPr bwMode="auto">
          <a:xfrm>
            <a:off x="1776140" y="3857628"/>
            <a:ext cx="925765"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肿</a:t>
            </a:r>
          </a:p>
        </p:txBody>
      </p:sp>
      <p:grpSp>
        <p:nvGrpSpPr>
          <p:cNvPr id="20" name="组合 31"/>
          <p:cNvGrpSpPr>
            <a:grpSpLocks/>
          </p:cNvGrpSpPr>
          <p:nvPr/>
        </p:nvGrpSpPr>
        <p:grpSpPr bwMode="auto">
          <a:xfrm>
            <a:off x="1428728" y="5018814"/>
            <a:ext cx="1490661" cy="1000123"/>
            <a:chOff x="1357290" y="2781178"/>
            <a:chExt cx="2524125" cy="1881310"/>
          </a:xfrm>
        </p:grpSpPr>
        <p:sp>
          <p:nvSpPr>
            <p:cNvPr id="21"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22" name="图片 18"/>
            <p:cNvPicPr>
              <a:picLocks noChangeAspect="1"/>
            </p:cNvPicPr>
            <p:nvPr/>
          </p:nvPicPr>
          <p:blipFill>
            <a:blip r:embed="rId3" cstate="print"/>
            <a:srcRect/>
            <a:stretch>
              <a:fillRect/>
            </a:stretch>
          </p:blipFill>
          <p:spPr bwMode="auto">
            <a:xfrm>
              <a:off x="1716664" y="2781178"/>
              <a:ext cx="1702811" cy="1702866"/>
            </a:xfrm>
            <a:prstGeom prst="rect">
              <a:avLst/>
            </a:prstGeom>
            <a:noFill/>
            <a:ln w="9525">
              <a:noFill/>
              <a:miter lim="800000"/>
              <a:headEnd/>
              <a:tailEnd/>
            </a:ln>
          </p:spPr>
        </p:pic>
        <p:sp>
          <p:nvSpPr>
            <p:cNvPr id="23" name="椭圆 22"/>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24" name="TextBox 44"/>
          <p:cNvSpPr txBox="1">
            <a:spLocks noChangeArrowheads="1"/>
          </p:cNvSpPr>
          <p:nvPr/>
        </p:nvSpPr>
        <p:spPr bwMode="auto">
          <a:xfrm>
            <a:off x="1776140" y="5000627"/>
            <a:ext cx="925764"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痛</a:t>
            </a:r>
          </a:p>
        </p:txBody>
      </p:sp>
      <p:sp>
        <p:nvSpPr>
          <p:cNvPr id="25" name="Text Box 33"/>
          <p:cNvSpPr txBox="1">
            <a:spLocks noChangeArrowheads="1"/>
          </p:cNvSpPr>
          <p:nvPr/>
        </p:nvSpPr>
        <p:spPr bwMode="auto">
          <a:xfrm>
            <a:off x="1043608" y="280640"/>
            <a:ext cx="8604448" cy="646331"/>
          </a:xfrm>
          <a:prstGeom prst="rect">
            <a:avLst/>
          </a:prstGeom>
          <a:noFill/>
          <a:ln w="9525">
            <a:noFill/>
            <a:miter lim="800000"/>
            <a:headEnd/>
            <a:tailEnd/>
          </a:ln>
        </p:spPr>
        <p:txBody>
          <a:bodyPr wrap="square">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a:t>
            </a:r>
            <a:r>
              <a:rPr lang="zh-CN" altLang="en-US" sz="3600" b="1" dirty="0" smtClean="0">
                <a:solidFill>
                  <a:srgbClr val="006600"/>
                </a:solidFill>
                <a:latin typeface="华文新魏" pitchFamily="2" charset="-122"/>
                <a:ea typeface="华文新魏" pitchFamily="2" charset="-122"/>
              </a:rPr>
              <a:t>片在肝脏方面应用总结</a:t>
            </a:r>
            <a:endParaRPr lang="zh-CN" altLang="en-US" sz="3600" b="1" dirty="0">
              <a:solidFill>
                <a:srgbClr val="006600"/>
              </a:solidFill>
              <a:latin typeface="华文新魏" pitchFamily="2" charset="-122"/>
              <a:ea typeface="华文新魏" pitchFamily="2" charset="-122"/>
            </a:endParaRPr>
          </a:p>
        </p:txBody>
      </p:sp>
      <p:sp>
        <p:nvSpPr>
          <p:cNvPr id="26" name="TextBox 25"/>
          <p:cNvSpPr txBox="1"/>
          <p:nvPr/>
        </p:nvSpPr>
        <p:spPr>
          <a:xfrm>
            <a:off x="3563888" y="1437581"/>
            <a:ext cx="4214842" cy="5386090"/>
          </a:xfrm>
          <a:prstGeom prst="rect">
            <a:avLst/>
          </a:prstGeom>
          <a:noFill/>
        </p:spPr>
        <p:txBody>
          <a:bodyPr wrap="square" rtlCol="0">
            <a:spAutoFit/>
          </a:bodyPr>
          <a:lstStyle/>
          <a:p>
            <a:pPr>
              <a:buBlip>
                <a:blip r:embed="rId4"/>
              </a:buBlip>
            </a:pPr>
            <a:r>
              <a:rPr lang="zh-CN" altLang="en-US" sz="4000" b="1" dirty="0" smtClean="0">
                <a:latin typeface="+mn-ea"/>
              </a:rPr>
              <a:t>  抗病毒</a:t>
            </a:r>
            <a:endParaRPr lang="en-US" altLang="zh-CN" sz="4000" b="1" dirty="0" smtClean="0">
              <a:latin typeface="+mn-ea"/>
            </a:endParaRPr>
          </a:p>
          <a:p>
            <a:endParaRPr lang="en-US" altLang="zh-CN" sz="4000" b="1" dirty="0" smtClean="0">
              <a:latin typeface="+mn-ea"/>
            </a:endParaRPr>
          </a:p>
          <a:p>
            <a:pPr>
              <a:buBlip>
                <a:blip r:embed="rId4"/>
              </a:buBlip>
            </a:pPr>
            <a:r>
              <a:rPr lang="zh-CN" altLang="en-US" sz="4000" b="1" dirty="0" smtClean="0">
                <a:latin typeface="+mn-ea"/>
              </a:rPr>
              <a:t>  保护肝细胞 </a:t>
            </a:r>
            <a:endParaRPr lang="en-US" altLang="zh-CN" sz="4000" b="1" dirty="0" smtClean="0">
              <a:latin typeface="+mn-ea"/>
            </a:endParaRPr>
          </a:p>
          <a:p>
            <a:endParaRPr lang="en-US" altLang="zh-CN" sz="4000" b="1" dirty="0" smtClean="0">
              <a:latin typeface="+mn-ea"/>
            </a:endParaRPr>
          </a:p>
          <a:p>
            <a:pPr>
              <a:buBlip>
                <a:blip r:embed="rId4"/>
              </a:buBlip>
            </a:pPr>
            <a:r>
              <a:rPr lang="zh-CN" altLang="en-US" sz="4000" b="1" dirty="0" smtClean="0">
                <a:latin typeface="+mn-ea"/>
              </a:rPr>
              <a:t>  抗纤维化</a:t>
            </a:r>
            <a:endParaRPr lang="en-US" altLang="zh-CN" sz="4000" b="1" dirty="0" smtClean="0">
              <a:latin typeface="+mn-ea"/>
            </a:endParaRPr>
          </a:p>
          <a:p>
            <a:endParaRPr lang="en-US" altLang="zh-CN" sz="4000" b="1" dirty="0" smtClean="0">
              <a:latin typeface="+mn-ea"/>
            </a:endParaRPr>
          </a:p>
          <a:p>
            <a:pPr>
              <a:buBlip>
                <a:blip r:embed="rId4"/>
              </a:buBlip>
            </a:pPr>
            <a:r>
              <a:rPr lang="en-US" altLang="zh-CN" sz="4000" b="1" dirty="0">
                <a:solidFill>
                  <a:schemeClr val="accent2"/>
                </a:solidFill>
                <a:latin typeface="+mn-ea"/>
              </a:rPr>
              <a:t> </a:t>
            </a:r>
            <a:r>
              <a:rPr lang="en-US" altLang="zh-CN" sz="4000" b="1" dirty="0" smtClean="0">
                <a:solidFill>
                  <a:schemeClr val="accent2"/>
                </a:solidFill>
                <a:latin typeface="+mn-ea"/>
              </a:rPr>
              <a:t> </a:t>
            </a:r>
            <a:r>
              <a:rPr lang="zh-CN" altLang="en-US" sz="4000" b="1" dirty="0" smtClean="0">
                <a:solidFill>
                  <a:srgbClr val="1C1C1C"/>
                </a:solidFill>
                <a:latin typeface="+mn-ea"/>
              </a:rPr>
              <a:t>治疗乙型肝炎</a:t>
            </a:r>
            <a:endParaRPr lang="en-US" altLang="zh-CN" sz="4000" b="1" dirty="0" smtClean="0">
              <a:solidFill>
                <a:srgbClr val="1C1C1C"/>
              </a:solidFill>
              <a:latin typeface="+mn-ea"/>
            </a:endParaRPr>
          </a:p>
          <a:p>
            <a:r>
              <a:rPr lang="en-US" altLang="zh-CN" sz="3200" b="1" dirty="0" smtClean="0">
                <a:solidFill>
                  <a:schemeClr val="accent2"/>
                </a:solidFill>
                <a:latin typeface="+mn-ea"/>
              </a:rPr>
              <a:t> </a:t>
            </a:r>
          </a:p>
          <a:p>
            <a:endParaRPr lang="zh-CN" altLang="en-US" sz="3200" b="1" dirty="0">
              <a:latin typeface="+mn-ea"/>
            </a:endParaRPr>
          </a:p>
        </p:txBody>
      </p:sp>
      <p:pic>
        <p:nvPicPr>
          <p:cNvPr id="27" name="Picture 5" descr="E:\新整理\公司宣传\公司logo\LOGO.png"/>
          <p:cNvPicPr>
            <a:picLocks noChangeAspect="1" noChangeArrowheads="1"/>
          </p:cNvPicPr>
          <p:nvPr/>
        </p:nvPicPr>
        <p:blipFill>
          <a:blip r:embed="rId5"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477932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a:spLocks/>
          </p:cNvSpPr>
          <p:nvPr/>
        </p:nvSpPr>
        <p:spPr>
          <a:xfrm>
            <a:off x="15240" y="1628800"/>
            <a:ext cx="7772400" cy="1500187"/>
          </a:xfrm>
          <a:prstGeom prst="rect">
            <a:avLst/>
          </a:prstGeom>
        </p:spPr>
        <p:txBody>
          <a:bodyPr/>
          <a:lstStyle>
            <a:lvl1pPr marL="342900" indent="-342900" algn="l" defTabSz="914400" rtl="0" eaLnBrk="1" fontAlgn="ctr" latinLnBrk="0" hangingPunct="1">
              <a:lnSpc>
                <a:spcPct val="100000"/>
              </a:lnSpc>
              <a:spcBef>
                <a:spcPts val="0"/>
              </a:spcBef>
              <a:spcAft>
                <a:spcPts val="400"/>
              </a:spcAft>
              <a:buSzPct val="70000"/>
              <a:buFont typeface="Wingdings" pitchFamily="2" charset="2"/>
              <a:buChar char="l"/>
              <a:defRPr sz="2400" b="1" kern="1200">
                <a:solidFill>
                  <a:schemeClr val="tx1"/>
                </a:solidFill>
                <a:latin typeface="+mn-lt"/>
                <a:ea typeface="+mn-ea"/>
                <a:cs typeface="+mn-cs"/>
              </a:defRPr>
            </a:lvl1pPr>
            <a:lvl2pPr marL="742950" indent="-285750" algn="l" defTabSz="914400" rtl="0" eaLnBrk="1" fontAlgn="ctr" latinLnBrk="0" hangingPunct="1">
              <a:lnSpc>
                <a:spcPct val="100000"/>
              </a:lnSpc>
              <a:spcBef>
                <a:spcPts val="0"/>
              </a:spcBef>
              <a:spcAft>
                <a:spcPts val="400"/>
              </a:spcAft>
              <a:buSzPct val="70000"/>
              <a:buFont typeface="Wingdings" pitchFamily="2" charset="2"/>
              <a:buChar char="l"/>
              <a:defRPr sz="2000" kern="1200">
                <a:solidFill>
                  <a:schemeClr val="tx1"/>
                </a:solidFill>
                <a:latin typeface="+mn-lt"/>
                <a:ea typeface="+mn-ea"/>
                <a:cs typeface="+mn-cs"/>
              </a:defRPr>
            </a:lvl2pPr>
            <a:lvl3pPr marL="1143000" indent="-228600" algn="l" defTabSz="914400" rtl="0" eaLnBrk="1" fontAlgn="ctr" latinLnBrk="0" hangingPunct="1">
              <a:lnSpc>
                <a:spcPct val="100000"/>
              </a:lnSpc>
              <a:spcBef>
                <a:spcPts val="0"/>
              </a:spcBef>
              <a:spcAft>
                <a:spcPts val="400"/>
              </a:spcAft>
              <a:buSzPct val="70000"/>
              <a:buFont typeface="Wingdings" pitchFamily="2" charset="2"/>
              <a:buChar char="l"/>
              <a:defRPr sz="1800" kern="1200">
                <a:solidFill>
                  <a:schemeClr val="tx1"/>
                </a:solidFill>
                <a:latin typeface="+mn-lt"/>
                <a:ea typeface="+mn-ea"/>
                <a:cs typeface="+mn-cs"/>
              </a:defRPr>
            </a:lvl3pPr>
            <a:lvl4pPr marL="1600200" indent="-228600" algn="l" defTabSz="914400" rtl="0" eaLnBrk="1" fontAlgn="ctr" latinLnBrk="0" hangingPunct="1">
              <a:lnSpc>
                <a:spcPct val="100000"/>
              </a:lnSpc>
              <a:spcBef>
                <a:spcPts val="0"/>
              </a:spcBef>
              <a:spcAft>
                <a:spcPts val="400"/>
              </a:spcAft>
              <a:buSzPct val="70000"/>
              <a:buFont typeface="Wingdings" pitchFamily="2" charset="2"/>
              <a:buChar char="l"/>
              <a:defRPr sz="1600" kern="1200">
                <a:solidFill>
                  <a:schemeClr val="tx1"/>
                </a:solidFill>
                <a:latin typeface="+mn-lt"/>
                <a:ea typeface="+mn-ea"/>
                <a:cs typeface="+mn-cs"/>
              </a:defRPr>
            </a:lvl4pPr>
            <a:lvl5pPr marL="2057400" indent="-228600" algn="l" defTabSz="914400" rtl="0" eaLnBrk="1" fontAlgn="ctr" latinLnBrk="0" hangingPunct="1">
              <a:lnSpc>
                <a:spcPct val="100000"/>
              </a:lnSpc>
              <a:spcBef>
                <a:spcPts val="0"/>
              </a:spcBef>
              <a:spcAft>
                <a:spcPts val="400"/>
              </a:spcAft>
              <a:buSzPct val="70000"/>
              <a:buFont typeface="Wingdings" pitchFamily="2" charset="2"/>
              <a:buChar char="l"/>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None/>
            </a:pPr>
            <a:r>
              <a:rPr lang="zh-CN" altLang="en-US" sz="6000" dirty="0" smtClean="0">
                <a:latin typeface="华文新魏" pitchFamily="2" charset="-122"/>
                <a:ea typeface="华文新魏" pitchFamily="2" charset="-122"/>
              </a:rPr>
              <a:t>临床应用之二</a:t>
            </a:r>
            <a:endParaRPr lang="zh-CN" altLang="en-US" sz="6000" dirty="0">
              <a:latin typeface="华文新魏" pitchFamily="2" charset="-122"/>
              <a:ea typeface="华文新魏" pitchFamily="2" charset="-122"/>
            </a:endParaRPr>
          </a:p>
        </p:txBody>
      </p:sp>
      <p:sp>
        <p:nvSpPr>
          <p:cNvPr id="7" name="标题 7"/>
          <p:cNvSpPr txBox="1">
            <a:spLocks/>
          </p:cNvSpPr>
          <p:nvPr/>
        </p:nvSpPr>
        <p:spPr>
          <a:xfrm>
            <a:off x="1979712" y="2780928"/>
            <a:ext cx="6768752" cy="1362075"/>
          </a:xfrm>
          <a:prstGeom prst="rect">
            <a:avLst/>
          </a:prstGeom>
        </p:spPr>
        <p:txBody>
          <a:bodyPr/>
          <a:lstStyle>
            <a:lvl1pPr algn="l" defTabSz="914400" rtl="0" eaLnBrk="1" latinLnBrk="0" hangingPunct="1">
              <a:spcBef>
                <a:spcPct val="0"/>
              </a:spcBef>
              <a:buNone/>
              <a:defRPr sz="3200" b="0" kern="1200">
                <a:solidFill>
                  <a:schemeClr val="tx1"/>
                </a:solidFill>
                <a:latin typeface="+mj-lt"/>
                <a:ea typeface="+mj-ea"/>
                <a:cs typeface="+mj-cs"/>
              </a:defRPr>
            </a:lvl1pPr>
          </a:lstStyle>
          <a:p>
            <a:pPr algn="ctr"/>
            <a:r>
              <a:rPr lang="zh-CN" altLang="en-US" sz="4000" b="1" dirty="0" smtClean="0">
                <a:solidFill>
                  <a:srgbClr val="002060"/>
                </a:solidFill>
                <a:latin typeface="华文新魏" pitchFamily="2" charset="-122"/>
                <a:ea typeface="华文新魏" pitchFamily="2" charset="-122"/>
              </a:rPr>
              <a:t>                      </a:t>
            </a:r>
            <a:r>
              <a:rPr lang="en-US" altLang="zh-CN" sz="5400" b="1" dirty="0" smtClean="0">
                <a:solidFill>
                  <a:srgbClr val="002060"/>
                </a:solidFill>
                <a:latin typeface="华文新魏" pitchFamily="2" charset="-122"/>
                <a:ea typeface="华文新魏" pitchFamily="2" charset="-122"/>
              </a:rPr>
              <a:t>2.1</a:t>
            </a:r>
            <a:r>
              <a:rPr lang="zh-CN" altLang="en-US" sz="5400" b="1" dirty="0" smtClean="0">
                <a:solidFill>
                  <a:srgbClr val="002060"/>
                </a:solidFill>
                <a:latin typeface="华文新魏" pitchFamily="2" charset="-122"/>
                <a:ea typeface="华文新魏" pitchFamily="2" charset="-122"/>
              </a:rPr>
              <a:t>  抗肿瘤</a:t>
            </a:r>
            <a:endParaRPr lang="zh-CN" altLang="en-US" sz="5400" b="1" dirty="0">
              <a:solidFill>
                <a:srgbClr val="002060"/>
              </a:solidFill>
              <a:latin typeface="华文新魏" pitchFamily="2" charset="-122"/>
              <a:ea typeface="华文新魏" pitchFamily="2" charset="-122"/>
            </a:endParaRPr>
          </a:p>
        </p:txBody>
      </p:sp>
      <p:pic>
        <p:nvPicPr>
          <p:cNvPr id="8"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3754484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285750" y="2203434"/>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a:solidFill>
                  <a:srgbClr val="FF9900"/>
                </a:solidFill>
                <a:latin typeface="黑体" pitchFamily="49" charset="-122"/>
                <a:ea typeface="黑体" pitchFamily="49" charset="-122"/>
              </a:rPr>
              <a:t> 功能与主治</a:t>
            </a:r>
          </a:p>
        </p:txBody>
      </p:sp>
      <p:sp>
        <p:nvSpPr>
          <p:cNvPr id="10244" name="Text Box 6"/>
          <p:cNvSpPr txBox="1">
            <a:spLocks noChangeArrowheads="1"/>
          </p:cNvSpPr>
          <p:nvPr/>
        </p:nvSpPr>
        <p:spPr bwMode="auto">
          <a:xfrm>
            <a:off x="285750" y="3186097"/>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a:solidFill>
                  <a:srgbClr val="FF9900"/>
                </a:solidFill>
                <a:latin typeface="黑体" pitchFamily="49" charset="-122"/>
                <a:ea typeface="黑体" pitchFamily="49" charset="-122"/>
              </a:rPr>
              <a:t> 用法与用量</a:t>
            </a:r>
          </a:p>
        </p:txBody>
      </p:sp>
      <p:sp>
        <p:nvSpPr>
          <p:cNvPr id="10245" name="Text Box 7"/>
          <p:cNvSpPr txBox="1">
            <a:spLocks noChangeArrowheads="1"/>
          </p:cNvSpPr>
          <p:nvPr/>
        </p:nvSpPr>
        <p:spPr bwMode="auto">
          <a:xfrm>
            <a:off x="285750" y="5059347"/>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a:solidFill>
                  <a:srgbClr val="FF9900"/>
                </a:solidFill>
                <a:latin typeface="黑体" pitchFamily="49" charset="-122"/>
                <a:ea typeface="黑体" pitchFamily="49" charset="-122"/>
              </a:rPr>
              <a:t> 规 格</a:t>
            </a:r>
          </a:p>
        </p:txBody>
      </p:sp>
      <p:sp>
        <p:nvSpPr>
          <p:cNvPr id="10246" name="Text Box 8"/>
          <p:cNvSpPr txBox="1">
            <a:spLocks noChangeArrowheads="1"/>
          </p:cNvSpPr>
          <p:nvPr/>
        </p:nvSpPr>
        <p:spPr bwMode="auto">
          <a:xfrm>
            <a:off x="646113" y="2706672"/>
            <a:ext cx="5400675" cy="366712"/>
          </a:xfrm>
          <a:prstGeom prst="rect">
            <a:avLst/>
          </a:prstGeom>
          <a:noFill/>
          <a:ln w="9525">
            <a:noFill/>
            <a:miter lim="800000"/>
            <a:headEnd/>
            <a:tailEnd/>
          </a:ln>
        </p:spPr>
        <p:txBody>
          <a:bodyPr>
            <a:spAutoFit/>
          </a:bodyPr>
          <a:lstStyle/>
          <a:p>
            <a:pPr>
              <a:spcBef>
                <a:spcPct val="50000"/>
              </a:spcBef>
            </a:pPr>
            <a:r>
              <a:rPr lang="zh-CN" altLang="en-US" b="1"/>
              <a:t>清</a:t>
            </a:r>
            <a:r>
              <a:rPr lang="zh-CN" altLang="en-US" b="1">
                <a:solidFill>
                  <a:srgbClr val="FF0000"/>
                </a:solidFill>
              </a:rPr>
              <a:t>热</a:t>
            </a:r>
            <a:r>
              <a:rPr lang="zh-CN" altLang="en-US" b="1"/>
              <a:t>解</a:t>
            </a:r>
            <a:r>
              <a:rPr lang="zh-CN" altLang="en-US" b="1">
                <a:solidFill>
                  <a:srgbClr val="FF0000"/>
                </a:solidFill>
              </a:rPr>
              <a:t>毒，</a:t>
            </a:r>
            <a:r>
              <a:rPr lang="zh-CN" altLang="en-US" b="1"/>
              <a:t>消</a:t>
            </a:r>
            <a:r>
              <a:rPr lang="zh-CN" altLang="en-US" b="1">
                <a:solidFill>
                  <a:srgbClr val="FF0000"/>
                </a:solidFill>
              </a:rPr>
              <a:t>肿</a:t>
            </a:r>
            <a:r>
              <a:rPr lang="zh-CN" altLang="en-US" b="1"/>
              <a:t>止</a:t>
            </a:r>
            <a:r>
              <a:rPr lang="zh-CN" altLang="en-US" b="1">
                <a:solidFill>
                  <a:srgbClr val="FF0000"/>
                </a:solidFill>
              </a:rPr>
              <a:t>痛。</a:t>
            </a:r>
            <a:r>
              <a:rPr lang="zh-CN" altLang="en-US"/>
              <a:t>用于毒蛇、毒虫咬伤。</a:t>
            </a:r>
          </a:p>
        </p:txBody>
      </p:sp>
      <p:sp>
        <p:nvSpPr>
          <p:cNvPr id="10247" name="Text Box 9"/>
          <p:cNvSpPr txBox="1">
            <a:spLocks noChangeArrowheads="1"/>
          </p:cNvSpPr>
          <p:nvPr/>
        </p:nvSpPr>
        <p:spPr bwMode="auto">
          <a:xfrm>
            <a:off x="646113" y="3643297"/>
            <a:ext cx="7632700" cy="1285875"/>
          </a:xfrm>
          <a:prstGeom prst="rect">
            <a:avLst/>
          </a:prstGeom>
          <a:noFill/>
          <a:ln w="9525">
            <a:noFill/>
            <a:miter lim="800000"/>
            <a:headEnd/>
            <a:tailEnd/>
          </a:ln>
        </p:spPr>
        <p:txBody>
          <a:bodyPr>
            <a:spAutoFit/>
          </a:bodyPr>
          <a:lstStyle/>
          <a:p>
            <a:pPr algn="just">
              <a:lnSpc>
                <a:spcPct val="150000"/>
              </a:lnSpc>
              <a:spcBef>
                <a:spcPct val="50000"/>
              </a:spcBef>
            </a:pPr>
            <a:r>
              <a:rPr lang="zh-CN" altLang="en-US" b="1">
                <a:solidFill>
                  <a:srgbClr val="C00000"/>
                </a:solidFill>
              </a:rPr>
              <a:t>内服：</a:t>
            </a:r>
            <a:r>
              <a:rPr lang="zh-CN" altLang="en-US">
                <a:latin typeface="宋体" pitchFamily="2" charset="-122"/>
              </a:rPr>
              <a:t>第一次</a:t>
            </a:r>
            <a:r>
              <a:rPr lang="en-US" altLang="zh-CN">
                <a:latin typeface="宋体" pitchFamily="2" charset="-122"/>
              </a:rPr>
              <a:t>20</a:t>
            </a:r>
            <a:r>
              <a:rPr lang="zh-CN" altLang="en-US">
                <a:latin typeface="宋体" pitchFamily="2" charset="-122"/>
              </a:rPr>
              <a:t>片，以后每隔</a:t>
            </a:r>
            <a:r>
              <a:rPr lang="en-US" altLang="zh-CN">
                <a:latin typeface="宋体" pitchFamily="2" charset="-122"/>
              </a:rPr>
              <a:t>6</a:t>
            </a:r>
            <a:r>
              <a:rPr lang="zh-CN" altLang="en-US">
                <a:latin typeface="宋体" pitchFamily="2" charset="-122"/>
              </a:rPr>
              <a:t>小时续服</a:t>
            </a:r>
            <a:r>
              <a:rPr lang="en-US" altLang="zh-CN">
                <a:latin typeface="宋体" pitchFamily="2" charset="-122"/>
              </a:rPr>
              <a:t>10</a:t>
            </a:r>
            <a:r>
              <a:rPr lang="zh-CN" altLang="en-US">
                <a:latin typeface="宋体" pitchFamily="2" charset="-122"/>
              </a:rPr>
              <a:t>片，</a:t>
            </a:r>
            <a:r>
              <a:rPr lang="zh-CN" altLang="en-US"/>
              <a:t>危急重症者将剂量增加</a:t>
            </a:r>
            <a:r>
              <a:rPr lang="en-US" altLang="zh-CN">
                <a:latin typeface="宋体" pitchFamily="2" charset="-122"/>
              </a:rPr>
              <a:t>10-20</a:t>
            </a:r>
            <a:r>
              <a:rPr lang="zh-CN" altLang="en-US">
                <a:latin typeface="宋体" pitchFamily="2" charset="-122"/>
              </a:rPr>
              <a:t>片并适当缩短</a:t>
            </a:r>
            <a:r>
              <a:rPr lang="zh-CN" altLang="en-US"/>
              <a:t>服药间隔时间。不能口服药者，可行鼻饲法给药。</a:t>
            </a:r>
            <a:r>
              <a:rPr lang="en-US" altLang="zh-CN"/>
              <a:t/>
            </a:r>
            <a:br>
              <a:rPr lang="en-US" altLang="zh-CN"/>
            </a:br>
            <a:r>
              <a:rPr lang="zh-CN" altLang="en-US" b="1">
                <a:solidFill>
                  <a:srgbClr val="C00000"/>
                </a:solidFill>
              </a:rPr>
              <a:t>外用：</a:t>
            </a:r>
            <a:r>
              <a:rPr lang="zh-CN" altLang="en-US"/>
              <a:t>被毒虫咬伤后，以本品和水外搽，即可消肿止痛。</a:t>
            </a:r>
          </a:p>
        </p:txBody>
      </p:sp>
      <p:sp>
        <p:nvSpPr>
          <p:cNvPr id="10248" name="Text Box 10"/>
          <p:cNvSpPr txBox="1">
            <a:spLocks noChangeArrowheads="1"/>
          </p:cNvSpPr>
          <p:nvPr/>
        </p:nvSpPr>
        <p:spPr bwMode="auto">
          <a:xfrm>
            <a:off x="646113" y="5589572"/>
            <a:ext cx="5400675" cy="366712"/>
          </a:xfrm>
          <a:prstGeom prst="rect">
            <a:avLst/>
          </a:prstGeom>
          <a:noFill/>
          <a:ln w="9525">
            <a:noFill/>
            <a:miter lim="800000"/>
            <a:headEnd/>
            <a:tailEnd/>
          </a:ln>
        </p:spPr>
        <p:txBody>
          <a:bodyPr>
            <a:spAutoFit/>
          </a:bodyPr>
          <a:lstStyle/>
          <a:p>
            <a:pPr>
              <a:spcBef>
                <a:spcPct val="50000"/>
              </a:spcBef>
            </a:pPr>
            <a:r>
              <a:rPr lang="en-US" altLang="zh-CN">
                <a:latin typeface="宋体" pitchFamily="2" charset="-122"/>
              </a:rPr>
              <a:t>15</a:t>
            </a:r>
            <a:r>
              <a:rPr lang="zh-CN" altLang="en-US">
                <a:latin typeface="宋体" pitchFamily="2" charset="-122"/>
              </a:rPr>
              <a:t>片 </a:t>
            </a:r>
            <a:r>
              <a:rPr lang="en-US" altLang="zh-CN">
                <a:latin typeface="宋体" pitchFamily="2" charset="-122"/>
              </a:rPr>
              <a:t>× 2</a:t>
            </a:r>
            <a:r>
              <a:rPr lang="zh-CN" altLang="en-US">
                <a:latin typeface="宋体" pitchFamily="2" charset="-122"/>
              </a:rPr>
              <a:t>板 ，每片重</a:t>
            </a:r>
            <a:r>
              <a:rPr lang="en-US" altLang="zh-CN">
                <a:latin typeface="宋体" pitchFamily="2" charset="-122"/>
              </a:rPr>
              <a:t>0.4g</a:t>
            </a:r>
            <a:r>
              <a:rPr lang="zh-CN" altLang="en-US">
                <a:latin typeface="宋体" pitchFamily="2" charset="-122"/>
              </a:rPr>
              <a:t>。</a:t>
            </a:r>
          </a:p>
        </p:txBody>
      </p:sp>
      <p:sp>
        <p:nvSpPr>
          <p:cNvPr id="10249" name="Text Box 12"/>
          <p:cNvSpPr txBox="1">
            <a:spLocks noChangeArrowheads="1"/>
          </p:cNvSpPr>
          <p:nvPr/>
        </p:nvSpPr>
        <p:spPr bwMode="auto">
          <a:xfrm>
            <a:off x="285750" y="1266809"/>
            <a:ext cx="3527425" cy="457200"/>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sz="2400" b="1">
                <a:solidFill>
                  <a:srgbClr val="FF9900"/>
                </a:solidFill>
                <a:latin typeface="黑体" pitchFamily="49" charset="-122"/>
                <a:ea typeface="黑体" pitchFamily="49" charset="-122"/>
              </a:rPr>
              <a:t> 处 方</a:t>
            </a:r>
          </a:p>
        </p:txBody>
      </p:sp>
      <p:sp>
        <p:nvSpPr>
          <p:cNvPr id="10250" name="Text Box 13"/>
          <p:cNvSpPr txBox="1">
            <a:spLocks noChangeArrowheads="1"/>
          </p:cNvSpPr>
          <p:nvPr/>
        </p:nvSpPr>
        <p:spPr bwMode="auto">
          <a:xfrm>
            <a:off x="646113" y="1763697"/>
            <a:ext cx="5400675" cy="366712"/>
          </a:xfrm>
          <a:prstGeom prst="rect">
            <a:avLst/>
          </a:prstGeom>
          <a:noFill/>
          <a:ln w="9525">
            <a:noFill/>
            <a:miter lim="800000"/>
            <a:headEnd/>
            <a:tailEnd/>
          </a:ln>
        </p:spPr>
        <p:txBody>
          <a:bodyPr>
            <a:spAutoFit/>
          </a:bodyPr>
          <a:lstStyle/>
          <a:p>
            <a:pPr>
              <a:spcBef>
                <a:spcPct val="50000"/>
              </a:spcBef>
            </a:pPr>
            <a:r>
              <a:rPr lang="zh-CN" altLang="en-US" dirty="0"/>
              <a:t>重楼、干蟾皮、蜈蚣、地锦</a:t>
            </a:r>
            <a:r>
              <a:rPr lang="zh-CN" altLang="en-US"/>
              <a:t>草</a:t>
            </a:r>
            <a:r>
              <a:rPr lang="zh-CN" altLang="en-US" smtClean="0"/>
              <a:t>等。 </a:t>
            </a:r>
            <a:endParaRPr lang="zh-CN" altLang="en-US" dirty="0"/>
          </a:p>
        </p:txBody>
      </p:sp>
      <p:pic>
        <p:nvPicPr>
          <p:cNvPr id="10251" name="Picture 2" descr="C:\Users\cyh\Desktop\蛇药片.JPG"/>
          <p:cNvPicPr>
            <a:picLocks noChangeAspect="1" noChangeArrowheads="1"/>
          </p:cNvPicPr>
          <p:nvPr/>
        </p:nvPicPr>
        <p:blipFill>
          <a:blip r:embed="rId2" cstate="print"/>
          <a:srcRect/>
          <a:stretch>
            <a:fillRect/>
          </a:stretch>
        </p:blipFill>
        <p:spPr bwMode="auto">
          <a:xfrm>
            <a:off x="5546725" y="1214422"/>
            <a:ext cx="3240088" cy="2160587"/>
          </a:xfrm>
          <a:prstGeom prst="rect">
            <a:avLst/>
          </a:prstGeom>
          <a:noFill/>
          <a:ln w="9525">
            <a:noFill/>
            <a:miter lim="800000"/>
            <a:headEnd/>
            <a:tailEnd/>
          </a:ln>
        </p:spPr>
      </p:pic>
      <p:sp>
        <p:nvSpPr>
          <p:cNvPr id="12" name="标题 1"/>
          <p:cNvSpPr txBox="1">
            <a:spLocks/>
          </p:cNvSpPr>
          <p:nvPr/>
        </p:nvSpPr>
        <p:spPr>
          <a:xfrm>
            <a:off x="3203848" y="125395"/>
            <a:ext cx="3589570" cy="1143001"/>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zh-CN" altLang="en-US" sz="4400" b="1" i="0" u="none" strike="noStrike" kern="1200" cap="none" spc="0" normalizeH="0" baseline="0" noProof="0" dirty="0" smtClean="0">
                <a:ln>
                  <a:noFill/>
                </a:ln>
                <a:solidFill>
                  <a:srgbClr val="006600"/>
                </a:solidFill>
                <a:effectLst/>
                <a:uLnTx/>
                <a:uFillTx/>
                <a:latin typeface="华文新魏" pitchFamily="2" charset="-122"/>
                <a:ea typeface="华文新魏" pitchFamily="2" charset="-122"/>
                <a:cs typeface="+mj-cs"/>
              </a:rPr>
              <a:t>产品介绍</a:t>
            </a:r>
          </a:p>
        </p:txBody>
      </p:sp>
      <p:pic>
        <p:nvPicPr>
          <p:cNvPr id="1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3dcd7c79111576"/>
          <p:cNvPicPr>
            <a:picLocks noChangeAspect="1" noChangeArrowheads="1"/>
          </p:cNvPicPr>
          <p:nvPr/>
        </p:nvPicPr>
        <p:blipFill>
          <a:blip r:embed="rId3" cstate="print"/>
          <a:srcRect/>
          <a:stretch>
            <a:fillRect/>
          </a:stretch>
        </p:blipFill>
        <p:spPr bwMode="auto">
          <a:xfrm>
            <a:off x="468313" y="1268413"/>
            <a:ext cx="2447925" cy="1836737"/>
          </a:xfrm>
          <a:prstGeom prst="rect">
            <a:avLst/>
          </a:prstGeom>
          <a:noFill/>
          <a:ln w="9525">
            <a:noFill/>
            <a:miter lim="800000"/>
            <a:headEnd/>
            <a:tailEnd/>
          </a:ln>
        </p:spPr>
      </p:pic>
      <p:sp>
        <p:nvSpPr>
          <p:cNvPr id="16388" name="Text Box 6"/>
          <p:cNvSpPr txBox="1">
            <a:spLocks noChangeArrowheads="1"/>
          </p:cNvSpPr>
          <p:nvPr/>
        </p:nvSpPr>
        <p:spPr bwMode="auto">
          <a:xfrm>
            <a:off x="3492500" y="145699"/>
            <a:ext cx="3816350" cy="769441"/>
          </a:xfrm>
          <a:prstGeom prst="rect">
            <a:avLst/>
          </a:prstGeom>
          <a:noFill/>
          <a:ln w="9525">
            <a:noFill/>
            <a:miter lim="800000"/>
            <a:headEnd/>
            <a:tailEnd/>
          </a:ln>
        </p:spPr>
        <p:txBody>
          <a:bodyPr>
            <a:spAutoFit/>
          </a:bodyPr>
          <a:lstStyle/>
          <a:p>
            <a:pPr>
              <a:spcBef>
                <a:spcPct val="50000"/>
              </a:spcBef>
            </a:pPr>
            <a:r>
              <a:rPr lang="zh-CN" altLang="en-US" sz="4400" b="1" dirty="0" smtClean="0">
                <a:solidFill>
                  <a:srgbClr val="006600"/>
                </a:solidFill>
                <a:latin typeface="华文新魏" pitchFamily="2" charset="-122"/>
                <a:ea typeface="华文新魏" pitchFamily="2" charset="-122"/>
              </a:rPr>
              <a:t>重楼</a:t>
            </a:r>
            <a:endParaRPr lang="zh-CN" altLang="en-US" sz="4400" b="1" dirty="0">
              <a:solidFill>
                <a:srgbClr val="006600"/>
              </a:solidFill>
              <a:latin typeface="华文新魏" pitchFamily="2" charset="-122"/>
              <a:ea typeface="华文新魏" pitchFamily="2" charset="-122"/>
            </a:endParaRPr>
          </a:p>
        </p:txBody>
      </p:sp>
      <p:sp>
        <p:nvSpPr>
          <p:cNvPr id="16389" name="Text Box 6"/>
          <p:cNvSpPr txBox="1">
            <a:spLocks noChangeArrowheads="1"/>
          </p:cNvSpPr>
          <p:nvPr/>
        </p:nvSpPr>
        <p:spPr bwMode="auto">
          <a:xfrm>
            <a:off x="3492500" y="1268413"/>
            <a:ext cx="4464050" cy="461665"/>
          </a:xfrm>
          <a:prstGeom prst="rect">
            <a:avLst/>
          </a:prstGeom>
          <a:noFill/>
          <a:ln w="9525">
            <a:noFill/>
            <a:miter lim="800000"/>
            <a:headEnd/>
            <a:tailEnd/>
          </a:ln>
        </p:spPr>
        <p:txBody>
          <a:bodyPr>
            <a:spAutoFit/>
          </a:bodyPr>
          <a:lstStyle/>
          <a:p>
            <a:pPr eaLnBrk="1" hangingPunct="1">
              <a:spcBef>
                <a:spcPct val="50000"/>
              </a:spcBef>
            </a:pPr>
            <a:r>
              <a:rPr lang="en-US" altLang="zh-CN" sz="2400" dirty="0" smtClean="0">
                <a:solidFill>
                  <a:srgbClr val="CC3300"/>
                </a:solidFill>
                <a:latin typeface="Arial" charset="0"/>
                <a:ea typeface="宋体" charset="-122"/>
                <a:cs typeface="Arial" charset="0"/>
              </a:rPr>
              <a:t>【</a:t>
            </a:r>
            <a:r>
              <a:rPr lang="zh-CN" altLang="en-US" sz="2400" dirty="0">
                <a:solidFill>
                  <a:srgbClr val="CC3300"/>
                </a:solidFill>
                <a:latin typeface="Arial" charset="0"/>
                <a:ea typeface="宋体" charset="-122"/>
                <a:cs typeface="Arial" charset="0"/>
              </a:rPr>
              <a:t>药性</a:t>
            </a:r>
            <a:r>
              <a:rPr lang="en-US" altLang="zh-CN" sz="2400" dirty="0" smtClean="0">
                <a:solidFill>
                  <a:srgbClr val="CC3300"/>
                </a:solidFill>
                <a:latin typeface="Arial" charset="0"/>
                <a:ea typeface="宋体" charset="-122"/>
                <a:cs typeface="Arial" charset="0"/>
              </a:rPr>
              <a:t>】</a:t>
            </a:r>
            <a:r>
              <a:rPr lang="zh-CN" altLang="en-US" sz="2400" dirty="0" smtClean="0">
                <a:ea typeface="宋体" charset="-122"/>
                <a:cs typeface="Arial" charset="0"/>
              </a:rPr>
              <a:t>苦，微寒。</a:t>
            </a:r>
            <a:endParaRPr lang="zh-CN" altLang="en-US" sz="2400" dirty="0">
              <a:ea typeface="宋体" charset="-122"/>
              <a:cs typeface="Arial" charset="0"/>
            </a:endParaRPr>
          </a:p>
        </p:txBody>
      </p:sp>
      <p:sp>
        <p:nvSpPr>
          <p:cNvPr id="16390" name="Text Box 7"/>
          <p:cNvSpPr txBox="1">
            <a:spLocks noChangeArrowheads="1"/>
          </p:cNvSpPr>
          <p:nvPr/>
        </p:nvSpPr>
        <p:spPr bwMode="auto">
          <a:xfrm>
            <a:off x="3500430" y="2000240"/>
            <a:ext cx="4671970" cy="904863"/>
          </a:xfrm>
          <a:prstGeom prst="rect">
            <a:avLst/>
          </a:prstGeom>
          <a:noFill/>
          <a:ln w="9525">
            <a:noFill/>
            <a:miter lim="800000"/>
            <a:headEnd/>
            <a:tailEnd/>
          </a:ln>
        </p:spPr>
        <p:txBody>
          <a:bodyPr wrap="square">
            <a:spAutoFit/>
          </a:bodyPr>
          <a:lstStyle/>
          <a:p>
            <a:pPr eaLnBrk="1" hangingPunct="1">
              <a:lnSpc>
                <a:spcPct val="85000"/>
              </a:lnSpc>
              <a:spcBef>
                <a:spcPct val="50000"/>
              </a:spcBef>
            </a:pPr>
            <a:r>
              <a:rPr lang="en-US" altLang="zh-CN" sz="2400" dirty="0" smtClean="0">
                <a:solidFill>
                  <a:srgbClr val="CC3300"/>
                </a:solidFill>
                <a:latin typeface="Arial" charset="0"/>
                <a:ea typeface="宋体" charset="-122"/>
                <a:cs typeface="Arial" charset="0"/>
              </a:rPr>
              <a:t>【</a:t>
            </a:r>
            <a:r>
              <a:rPr lang="zh-CN" altLang="en-US" sz="2400" dirty="0" smtClean="0">
                <a:solidFill>
                  <a:srgbClr val="CC3300"/>
                </a:solidFill>
                <a:latin typeface="Arial" charset="0"/>
                <a:ea typeface="宋体" charset="-122"/>
                <a:cs typeface="Arial" charset="0"/>
              </a:rPr>
              <a:t>功效</a:t>
            </a:r>
            <a:r>
              <a:rPr lang="en-US" altLang="zh-CN" sz="2400" dirty="0" smtClean="0">
                <a:solidFill>
                  <a:srgbClr val="CC3300"/>
                </a:solidFill>
                <a:latin typeface="Arial" charset="0"/>
                <a:ea typeface="宋体" charset="-122"/>
                <a:cs typeface="Arial" charset="0"/>
              </a:rPr>
              <a:t>】</a:t>
            </a:r>
            <a:r>
              <a:rPr lang="zh-CN" altLang="en-US" sz="2400" dirty="0" smtClean="0">
                <a:solidFill>
                  <a:schemeClr val="tx1">
                    <a:lumMod val="90000"/>
                    <a:lumOff val="10000"/>
                  </a:schemeClr>
                </a:solidFill>
                <a:latin typeface="Arial" charset="0"/>
                <a:ea typeface="宋体" charset="-122"/>
                <a:cs typeface="Arial" charset="0"/>
              </a:rPr>
              <a:t>清热解毒，消肿止痛，</a:t>
            </a:r>
            <a:endParaRPr lang="en-US" altLang="zh-CN" sz="2400" dirty="0" smtClean="0">
              <a:solidFill>
                <a:schemeClr val="tx1">
                  <a:lumMod val="90000"/>
                  <a:lumOff val="10000"/>
                </a:schemeClr>
              </a:solidFill>
              <a:latin typeface="Arial" charset="0"/>
              <a:ea typeface="宋体" charset="-122"/>
              <a:cs typeface="Arial" charset="0"/>
            </a:endParaRPr>
          </a:p>
          <a:p>
            <a:pPr eaLnBrk="1" hangingPunct="1">
              <a:lnSpc>
                <a:spcPct val="85000"/>
              </a:lnSpc>
              <a:spcBef>
                <a:spcPct val="50000"/>
              </a:spcBef>
            </a:pPr>
            <a:r>
              <a:rPr lang="en-US" altLang="zh-CN" sz="2400" dirty="0">
                <a:solidFill>
                  <a:schemeClr val="tx1">
                    <a:lumMod val="90000"/>
                    <a:lumOff val="10000"/>
                  </a:schemeClr>
                </a:solidFill>
                <a:latin typeface="Arial" charset="0"/>
                <a:ea typeface="宋体" charset="-122"/>
                <a:cs typeface="Arial" charset="0"/>
              </a:rPr>
              <a:t> </a:t>
            </a:r>
            <a:r>
              <a:rPr lang="en-US" altLang="zh-CN" sz="2400" dirty="0" smtClean="0">
                <a:solidFill>
                  <a:schemeClr val="tx1">
                    <a:lumMod val="90000"/>
                    <a:lumOff val="10000"/>
                  </a:schemeClr>
                </a:solidFill>
                <a:latin typeface="Arial" charset="0"/>
                <a:ea typeface="宋体" charset="-122"/>
                <a:cs typeface="Arial" charset="0"/>
              </a:rPr>
              <a:t>              </a:t>
            </a:r>
            <a:r>
              <a:rPr lang="zh-CN" altLang="en-US" sz="2400" dirty="0" smtClean="0">
                <a:solidFill>
                  <a:schemeClr val="tx1">
                    <a:lumMod val="90000"/>
                    <a:lumOff val="10000"/>
                  </a:schemeClr>
                </a:solidFill>
                <a:latin typeface="Arial" charset="0"/>
                <a:ea typeface="宋体" charset="-122"/>
                <a:cs typeface="Arial" charset="0"/>
              </a:rPr>
              <a:t>凉肝定惊。</a:t>
            </a:r>
            <a:endParaRPr lang="zh-CN" altLang="en-US" sz="2400" dirty="0">
              <a:solidFill>
                <a:schemeClr val="tx1">
                  <a:lumMod val="90000"/>
                  <a:lumOff val="10000"/>
                </a:schemeClr>
              </a:solidFill>
              <a:ea typeface="宋体" charset="-122"/>
              <a:cs typeface="Arial" charset="0"/>
            </a:endParaRPr>
          </a:p>
        </p:txBody>
      </p:sp>
      <p:pic>
        <p:nvPicPr>
          <p:cNvPr id="16391" name="Picture 9"/>
          <p:cNvPicPr>
            <a:picLocks noChangeAspect="1" noChangeArrowheads="1"/>
          </p:cNvPicPr>
          <p:nvPr/>
        </p:nvPicPr>
        <p:blipFill>
          <a:blip r:embed="rId4" cstate="print"/>
          <a:srcRect/>
          <a:stretch>
            <a:fillRect/>
          </a:stretch>
        </p:blipFill>
        <p:spPr bwMode="auto">
          <a:xfrm>
            <a:off x="468313" y="2479675"/>
            <a:ext cx="863600" cy="625475"/>
          </a:xfrm>
          <a:prstGeom prst="rect">
            <a:avLst/>
          </a:prstGeom>
          <a:noFill/>
          <a:ln w="9525">
            <a:noFill/>
            <a:miter lim="800000"/>
            <a:headEnd/>
            <a:tailEnd/>
          </a:ln>
        </p:spPr>
      </p:pic>
      <p:grpSp>
        <p:nvGrpSpPr>
          <p:cNvPr id="2" name="Group 10"/>
          <p:cNvGrpSpPr>
            <a:grpSpLocks/>
          </p:cNvGrpSpPr>
          <p:nvPr/>
        </p:nvGrpSpPr>
        <p:grpSpPr bwMode="auto">
          <a:xfrm>
            <a:off x="2516194" y="3130837"/>
            <a:ext cx="6300787" cy="996663"/>
            <a:chOff x="904" y="2057"/>
            <a:chExt cx="3976" cy="804"/>
          </a:xfrm>
          <a:solidFill>
            <a:schemeClr val="accent4">
              <a:lumMod val="20000"/>
              <a:lumOff val="80000"/>
            </a:schemeClr>
          </a:solidFill>
        </p:grpSpPr>
        <p:sp>
          <p:nvSpPr>
            <p:cNvPr id="16417" name="AutoShape 11"/>
            <p:cNvSpPr>
              <a:spLocks noChangeArrowheads="1"/>
            </p:cNvSpPr>
            <p:nvPr/>
          </p:nvSpPr>
          <p:spPr bwMode="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6418" name="AutoShape 12"/>
            <p:cNvSpPr>
              <a:spLocks noChangeArrowheads="1"/>
            </p:cNvSpPr>
            <p:nvPr/>
          </p:nvSpPr>
          <p:spPr bwMode="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3" name="Group 16"/>
          <p:cNvGrpSpPr>
            <a:grpSpLocks/>
          </p:cNvGrpSpPr>
          <p:nvPr/>
        </p:nvGrpSpPr>
        <p:grpSpPr bwMode="auto">
          <a:xfrm>
            <a:off x="2517009" y="4252436"/>
            <a:ext cx="6300787" cy="2272908"/>
            <a:chOff x="904" y="2057"/>
            <a:chExt cx="3976" cy="804"/>
          </a:xfrm>
          <a:solidFill>
            <a:schemeClr val="accent4">
              <a:lumMod val="20000"/>
              <a:lumOff val="80000"/>
            </a:schemeClr>
          </a:solidFill>
        </p:grpSpPr>
        <p:sp>
          <p:nvSpPr>
            <p:cNvPr id="16415" name="AutoShape 17"/>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6416" name="AutoShape 18"/>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4" name="Group 19"/>
          <p:cNvGrpSpPr>
            <a:grpSpLocks/>
          </p:cNvGrpSpPr>
          <p:nvPr/>
        </p:nvGrpSpPr>
        <p:grpSpPr bwMode="auto">
          <a:xfrm>
            <a:off x="2203456" y="3459163"/>
            <a:ext cx="609600" cy="454025"/>
            <a:chOff x="579" y="1386"/>
            <a:chExt cx="385" cy="383"/>
          </a:xfrm>
        </p:grpSpPr>
        <p:sp>
          <p:nvSpPr>
            <p:cNvPr id="16409" name="Oval 20"/>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5" name="Group 21"/>
            <p:cNvGrpSpPr>
              <a:grpSpLocks/>
            </p:cNvGrpSpPr>
            <p:nvPr/>
          </p:nvGrpSpPr>
          <p:grpSpPr bwMode="auto">
            <a:xfrm>
              <a:off x="587" y="1392"/>
              <a:ext cx="369" cy="369"/>
              <a:chOff x="587" y="1392"/>
              <a:chExt cx="369" cy="369"/>
            </a:xfrm>
          </p:grpSpPr>
          <p:sp>
            <p:nvSpPr>
              <p:cNvPr id="16411" name="Oval 22"/>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6412" name="Oval 23"/>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6413" name="Oval 24"/>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6414" name="Oval 25"/>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grpSp>
        <p:nvGrpSpPr>
          <p:cNvPr id="6" name="Group 26"/>
          <p:cNvGrpSpPr>
            <a:grpSpLocks/>
          </p:cNvGrpSpPr>
          <p:nvPr/>
        </p:nvGrpSpPr>
        <p:grpSpPr bwMode="auto">
          <a:xfrm>
            <a:off x="2193159" y="4831873"/>
            <a:ext cx="647700" cy="500063"/>
            <a:chOff x="579" y="1386"/>
            <a:chExt cx="385" cy="383"/>
          </a:xfrm>
        </p:grpSpPr>
        <p:sp>
          <p:nvSpPr>
            <p:cNvPr id="16403" name="Oval 27"/>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7" name="Group 28"/>
            <p:cNvGrpSpPr>
              <a:grpSpLocks/>
            </p:cNvGrpSpPr>
            <p:nvPr/>
          </p:nvGrpSpPr>
          <p:grpSpPr bwMode="auto">
            <a:xfrm>
              <a:off x="587" y="1392"/>
              <a:ext cx="369" cy="369"/>
              <a:chOff x="587" y="1392"/>
              <a:chExt cx="369" cy="369"/>
            </a:xfrm>
          </p:grpSpPr>
          <p:sp>
            <p:nvSpPr>
              <p:cNvPr id="16405" name="Oval 29"/>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6406" name="Oval 30"/>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6407" name="Oval 31"/>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6408" name="Oval 32"/>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sp>
        <p:nvSpPr>
          <p:cNvPr id="16397" name="Text Box 43"/>
          <p:cNvSpPr txBox="1">
            <a:spLocks noChangeArrowheads="1"/>
          </p:cNvSpPr>
          <p:nvPr/>
        </p:nvSpPr>
        <p:spPr bwMode="gray">
          <a:xfrm>
            <a:off x="2282628" y="3469045"/>
            <a:ext cx="379413" cy="457200"/>
          </a:xfrm>
          <a:prstGeom prst="rect">
            <a:avLst/>
          </a:prstGeom>
          <a:noFill/>
          <a:ln w="9525">
            <a:noFill/>
            <a:miter lim="800000"/>
            <a:headEnd/>
            <a:tailEnd/>
          </a:ln>
        </p:spPr>
        <p:txBody>
          <a:bodyPr>
            <a:spAutoFit/>
          </a:bodyPr>
          <a:lstStyle/>
          <a:p>
            <a:pPr algn="ctr" eaLnBrk="1" hangingPunct="1">
              <a:spcBef>
                <a:spcPct val="50000"/>
              </a:spcBef>
            </a:pPr>
            <a:r>
              <a:rPr lang="en-US" altLang="zh-CN" sz="2400" b="1" dirty="0">
                <a:solidFill>
                  <a:srgbClr val="080808"/>
                </a:solidFill>
                <a:latin typeface="Arial" charset="0"/>
                <a:ea typeface="宋体" charset="-122"/>
                <a:cs typeface="Arial" charset="0"/>
              </a:rPr>
              <a:t>1</a:t>
            </a:r>
          </a:p>
        </p:txBody>
      </p:sp>
      <p:sp>
        <p:nvSpPr>
          <p:cNvPr id="16398" name="Text Box 44"/>
          <p:cNvSpPr txBox="1">
            <a:spLocks noChangeArrowheads="1"/>
          </p:cNvSpPr>
          <p:nvPr/>
        </p:nvSpPr>
        <p:spPr bwMode="gray">
          <a:xfrm>
            <a:off x="2313809" y="4827111"/>
            <a:ext cx="379412" cy="457200"/>
          </a:xfrm>
          <a:prstGeom prst="rect">
            <a:avLst/>
          </a:prstGeom>
          <a:noFill/>
          <a:ln w="9525">
            <a:noFill/>
            <a:miter lim="800000"/>
            <a:headEnd/>
            <a:tailEnd/>
          </a:ln>
        </p:spPr>
        <p:txBody>
          <a:bodyPr>
            <a:spAutoFit/>
          </a:bodyPr>
          <a:lstStyle/>
          <a:p>
            <a:pPr algn="ctr" eaLnBrk="1" hangingPunct="1">
              <a:spcBef>
                <a:spcPct val="50000"/>
              </a:spcBef>
            </a:pPr>
            <a:r>
              <a:rPr lang="en-US" altLang="zh-CN" sz="2400" b="1">
                <a:solidFill>
                  <a:srgbClr val="080808"/>
                </a:solidFill>
                <a:latin typeface="Arial" charset="0"/>
                <a:ea typeface="宋体" charset="-122"/>
                <a:cs typeface="Arial" charset="0"/>
              </a:rPr>
              <a:t>2</a:t>
            </a:r>
          </a:p>
        </p:txBody>
      </p:sp>
      <p:sp>
        <p:nvSpPr>
          <p:cNvPr id="16399" name="Text Box 47"/>
          <p:cNvSpPr txBox="1">
            <a:spLocks noChangeArrowheads="1"/>
          </p:cNvSpPr>
          <p:nvPr/>
        </p:nvSpPr>
        <p:spPr bwMode="auto">
          <a:xfrm>
            <a:off x="2913069" y="3478762"/>
            <a:ext cx="5759450" cy="646331"/>
          </a:xfrm>
          <a:prstGeom prst="rect">
            <a:avLst/>
          </a:prstGeom>
          <a:noFill/>
          <a:ln w="9525">
            <a:noFill/>
            <a:miter lim="800000"/>
            <a:headEnd/>
            <a:tailEnd/>
          </a:ln>
        </p:spPr>
        <p:txBody>
          <a:bodyPr>
            <a:spAutoFit/>
          </a:bodyPr>
          <a:lstStyle/>
          <a:p>
            <a:pPr>
              <a:spcBef>
                <a:spcPct val="50000"/>
              </a:spcBef>
            </a:pPr>
            <a:r>
              <a:rPr lang="zh-CN" altLang="en-US" dirty="0">
                <a:ea typeface="宋体" charset="-122"/>
              </a:rPr>
              <a:t>甾体皂苷（占</a:t>
            </a:r>
            <a:r>
              <a:rPr lang="en-US" altLang="zh-CN" dirty="0">
                <a:ea typeface="宋体" charset="-122"/>
              </a:rPr>
              <a:t>86</a:t>
            </a:r>
            <a:r>
              <a:rPr lang="zh-CN" altLang="en-US" dirty="0">
                <a:ea typeface="宋体" charset="-122"/>
              </a:rPr>
              <a:t>％）、黄酮苷</a:t>
            </a:r>
            <a:r>
              <a:rPr lang="zh-CN" altLang="en-US" dirty="0" smtClean="0">
                <a:ea typeface="宋体" charset="-122"/>
              </a:rPr>
              <a:t>、单宁酸</a:t>
            </a:r>
            <a:r>
              <a:rPr lang="zh-CN" altLang="en-US" dirty="0">
                <a:ea typeface="宋体" charset="-122"/>
              </a:rPr>
              <a:t>生物碱、氨基酸及微量元素等。</a:t>
            </a:r>
          </a:p>
        </p:txBody>
      </p:sp>
      <p:sp>
        <p:nvSpPr>
          <p:cNvPr id="16400" name="Text Box 48"/>
          <p:cNvSpPr txBox="1">
            <a:spLocks noChangeArrowheads="1"/>
          </p:cNvSpPr>
          <p:nvPr/>
        </p:nvSpPr>
        <p:spPr bwMode="auto">
          <a:xfrm>
            <a:off x="2822060" y="4540224"/>
            <a:ext cx="5759450" cy="2031325"/>
          </a:xfrm>
          <a:prstGeom prst="rect">
            <a:avLst/>
          </a:prstGeom>
          <a:noFill/>
          <a:ln w="9525">
            <a:noFill/>
            <a:miter lim="800000"/>
            <a:headEnd/>
            <a:tailEnd/>
          </a:ln>
        </p:spPr>
        <p:txBody>
          <a:bodyPr>
            <a:spAutoFit/>
          </a:bodyPr>
          <a:lstStyle/>
          <a:p>
            <a:pPr>
              <a:spcBef>
                <a:spcPct val="50000"/>
              </a:spcBef>
              <a:buFont typeface="Wingdings" pitchFamily="2" charset="2"/>
              <a:buChar char="l"/>
            </a:pPr>
            <a:r>
              <a:rPr lang="zh-CN" altLang="en-US" dirty="0" smtClean="0"/>
              <a:t>抗肿瘤</a:t>
            </a:r>
            <a:endParaRPr lang="en-US" altLang="zh-CN" dirty="0" smtClean="0">
              <a:latin typeface="Arial" charset="0"/>
              <a:ea typeface="宋体" charset="-122"/>
              <a:cs typeface="Arial" charset="0"/>
            </a:endParaRPr>
          </a:p>
          <a:p>
            <a:pPr>
              <a:spcBef>
                <a:spcPct val="50000"/>
              </a:spcBef>
              <a:buFont typeface="Wingdings" pitchFamily="2" charset="2"/>
              <a:buChar char="l"/>
            </a:pPr>
            <a:r>
              <a:rPr lang="zh-CN" altLang="zh-CN" dirty="0"/>
              <a:t>抗菌、抗病毒、</a:t>
            </a:r>
            <a:r>
              <a:rPr lang="zh-CN" altLang="zh-CN" dirty="0" smtClean="0"/>
              <a:t>消炎</a:t>
            </a:r>
            <a:r>
              <a:rPr lang="zh-CN" altLang="en-US" dirty="0" smtClean="0"/>
              <a:t>、</a:t>
            </a:r>
            <a:r>
              <a:rPr lang="zh-CN" altLang="zh-CN" dirty="0" smtClean="0"/>
              <a:t>止血</a:t>
            </a:r>
            <a:endParaRPr lang="zh-CN" altLang="zh-CN" dirty="0"/>
          </a:p>
          <a:p>
            <a:pPr lvl="0">
              <a:spcBef>
                <a:spcPct val="50000"/>
              </a:spcBef>
              <a:buFont typeface="Wingdings" pitchFamily="2" charset="2"/>
              <a:buChar char="l"/>
            </a:pPr>
            <a:r>
              <a:rPr lang="zh-CN" altLang="en-US" dirty="0" smtClean="0"/>
              <a:t>肾保护作用、</a:t>
            </a:r>
            <a:r>
              <a:rPr lang="zh-CN" altLang="zh-CN" dirty="0"/>
              <a:t>抗肝纤维化和</a:t>
            </a:r>
            <a:r>
              <a:rPr lang="zh-CN" altLang="zh-CN" dirty="0" smtClean="0"/>
              <a:t>肝硬化</a:t>
            </a:r>
            <a:endParaRPr lang="en-US" altLang="zh-CN" dirty="0" smtClean="0"/>
          </a:p>
          <a:p>
            <a:pPr>
              <a:spcBef>
                <a:spcPct val="50000"/>
              </a:spcBef>
              <a:buFont typeface="Wingdings" pitchFamily="2" charset="2"/>
              <a:buChar char="l"/>
            </a:pPr>
            <a:r>
              <a:rPr lang="zh-CN" altLang="en-US" dirty="0" smtClean="0">
                <a:latin typeface="微软雅黑" panose="020B0503020204020204" pitchFamily="34" charset="-122"/>
                <a:ea typeface="微软雅黑" panose="020B0503020204020204" pitchFamily="34" charset="-122"/>
                <a:cs typeface="Arial" charset="0"/>
              </a:rPr>
              <a:t>镇静</a:t>
            </a:r>
            <a:r>
              <a:rPr lang="zh-CN" altLang="en-US" dirty="0">
                <a:latin typeface="微软雅黑" panose="020B0503020204020204" pitchFamily="34" charset="-122"/>
                <a:ea typeface="微软雅黑" panose="020B0503020204020204" pitchFamily="34" charset="-122"/>
                <a:cs typeface="Arial" charset="0"/>
              </a:rPr>
              <a:t>、</a:t>
            </a:r>
            <a:r>
              <a:rPr lang="zh-CN" altLang="en-US" dirty="0" smtClean="0">
                <a:latin typeface="微软雅黑" panose="020B0503020204020204" pitchFamily="34" charset="-122"/>
                <a:ea typeface="微软雅黑" panose="020B0503020204020204" pitchFamily="34" charset="-122"/>
                <a:cs typeface="Arial" charset="0"/>
              </a:rPr>
              <a:t>镇痛</a:t>
            </a:r>
            <a:endParaRPr lang="en-US" altLang="zh-CN" dirty="0" smtClean="0">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r>
              <a:rPr lang="zh-CN" altLang="en-US" dirty="0" smtClean="0">
                <a:latin typeface="微软雅黑" panose="020B0503020204020204" pitchFamily="34" charset="-122"/>
                <a:ea typeface="微软雅黑" panose="020B0503020204020204" pitchFamily="34" charset="-122"/>
                <a:cs typeface="Arial" charset="0"/>
              </a:rPr>
              <a:t>免疫调节作用</a:t>
            </a:r>
            <a:endParaRPr lang="zh-CN" altLang="en-US" dirty="0">
              <a:latin typeface="微软雅黑" panose="020B0503020204020204" pitchFamily="34" charset="-122"/>
              <a:ea typeface="微软雅黑" panose="020B0503020204020204" pitchFamily="34" charset="-122"/>
              <a:cs typeface="Arial" charset="0"/>
            </a:endParaRPr>
          </a:p>
        </p:txBody>
      </p:sp>
      <p:sp>
        <p:nvSpPr>
          <p:cNvPr id="16401" name="Text Box 35"/>
          <p:cNvSpPr txBox="1">
            <a:spLocks noChangeArrowheads="1"/>
          </p:cNvSpPr>
          <p:nvPr/>
        </p:nvSpPr>
        <p:spPr bwMode="auto">
          <a:xfrm>
            <a:off x="2933739" y="3199794"/>
            <a:ext cx="2305050" cy="336550"/>
          </a:xfrm>
          <a:prstGeom prst="rect">
            <a:avLst/>
          </a:prstGeom>
          <a:noFill/>
          <a:ln w="9525">
            <a:noFill/>
            <a:miter lim="800000"/>
            <a:headEnd/>
            <a:tailEnd/>
          </a:ln>
        </p:spPr>
        <p:txBody>
          <a:bodyPr>
            <a:spAutoFit/>
          </a:bodyPr>
          <a:lstStyle/>
          <a:p>
            <a:pPr eaLnBrk="1" hangingPunct="1">
              <a:spcBef>
                <a:spcPct val="50000"/>
              </a:spcBef>
            </a:pPr>
            <a:r>
              <a:rPr lang="zh-CN" altLang="en-US" sz="1600" b="1" dirty="0" smtClean="0">
                <a:solidFill>
                  <a:srgbClr val="0066FF"/>
                </a:solidFill>
                <a:latin typeface="Arial" charset="0"/>
                <a:ea typeface="黑体" pitchFamily="49" charset="-122"/>
                <a:cs typeface="Arial" charset="0"/>
              </a:rPr>
              <a:t>化学成分</a:t>
            </a:r>
            <a:endParaRPr lang="zh-CN" altLang="en-US" sz="1600" b="1" dirty="0">
              <a:solidFill>
                <a:srgbClr val="0066FF"/>
              </a:solidFill>
              <a:latin typeface="Arial" charset="0"/>
              <a:ea typeface="黑体" pitchFamily="49" charset="-122"/>
              <a:cs typeface="Arial" charset="0"/>
            </a:endParaRPr>
          </a:p>
        </p:txBody>
      </p:sp>
      <p:sp>
        <p:nvSpPr>
          <p:cNvPr id="16402" name="Text Box 36"/>
          <p:cNvSpPr txBox="1">
            <a:spLocks noChangeArrowheads="1"/>
          </p:cNvSpPr>
          <p:nvPr/>
        </p:nvSpPr>
        <p:spPr bwMode="auto">
          <a:xfrm>
            <a:off x="2840859" y="4252436"/>
            <a:ext cx="2305050" cy="336550"/>
          </a:xfrm>
          <a:prstGeom prst="rect">
            <a:avLst/>
          </a:prstGeom>
          <a:noFill/>
          <a:ln w="9525">
            <a:noFill/>
            <a:miter lim="800000"/>
            <a:headEnd/>
            <a:tailEnd/>
          </a:ln>
        </p:spPr>
        <p:txBody>
          <a:bodyPr>
            <a:spAutoFit/>
          </a:bodyPr>
          <a:lstStyle/>
          <a:p>
            <a:pPr eaLnBrk="1" hangingPunct="1">
              <a:spcBef>
                <a:spcPct val="50000"/>
              </a:spcBef>
            </a:pPr>
            <a:r>
              <a:rPr lang="zh-CN" altLang="en-US" sz="1600" b="1" dirty="0">
                <a:solidFill>
                  <a:srgbClr val="0066FF"/>
                </a:solidFill>
                <a:latin typeface="Arial" charset="0"/>
                <a:ea typeface="黑体" pitchFamily="49" charset="-122"/>
                <a:cs typeface="Arial" charset="0"/>
              </a:rPr>
              <a:t>药理</a:t>
            </a:r>
            <a:r>
              <a:rPr lang="zh-CN" altLang="en-US" sz="1600" b="1" dirty="0" smtClean="0">
                <a:solidFill>
                  <a:srgbClr val="0066FF"/>
                </a:solidFill>
                <a:latin typeface="Arial" charset="0"/>
                <a:ea typeface="黑体" pitchFamily="49" charset="-122"/>
                <a:cs typeface="Arial" charset="0"/>
              </a:rPr>
              <a:t>作用</a:t>
            </a:r>
            <a:endParaRPr lang="zh-CN" altLang="en-US" sz="1600" b="1" dirty="0">
              <a:solidFill>
                <a:srgbClr val="0066FF"/>
              </a:solidFill>
              <a:latin typeface="Arial" charset="0"/>
              <a:ea typeface="黑体" pitchFamily="49" charset="-122"/>
              <a:cs typeface="Arial" charset="0"/>
            </a:endParaRPr>
          </a:p>
        </p:txBody>
      </p:sp>
      <p:pic>
        <p:nvPicPr>
          <p:cNvPr id="33" name="Picture 5" descr="E:\新整理\公司宣传\公司logo\LOGO.png"/>
          <p:cNvPicPr>
            <a:picLocks noChangeAspect="1" noChangeArrowheads="1"/>
          </p:cNvPicPr>
          <p:nvPr/>
        </p:nvPicPr>
        <p:blipFill>
          <a:blip r:embed="rId5"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3902097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9792" y="125760"/>
            <a:ext cx="4215982" cy="1143000"/>
          </a:xfrm>
        </p:spPr>
        <p:txBody>
          <a:bodyPr/>
          <a:lstStyle/>
          <a:p>
            <a:r>
              <a:rPr lang="zh-CN" altLang="en-US" sz="3600" b="1" dirty="0" smtClean="0">
                <a:solidFill>
                  <a:srgbClr val="006600"/>
                </a:solidFill>
                <a:latin typeface="华文新魏" pitchFamily="2" charset="-122"/>
                <a:ea typeface="华文新魏" pitchFamily="2" charset="-122"/>
              </a:rPr>
              <a:t>重楼抗肿瘤作用</a:t>
            </a:r>
            <a:endParaRPr lang="zh-CN" altLang="en-US" sz="3600" b="1" dirty="0">
              <a:solidFill>
                <a:srgbClr val="006600"/>
              </a:solidFill>
              <a:latin typeface="华文新魏" pitchFamily="2" charset="-122"/>
              <a:ea typeface="华文新魏" pitchFamily="2" charset="-122"/>
            </a:endParaRPr>
          </a:p>
        </p:txBody>
      </p:sp>
      <p:sp>
        <p:nvSpPr>
          <p:cNvPr id="4" name="矩形 3"/>
          <p:cNvSpPr/>
          <p:nvPr/>
        </p:nvSpPr>
        <p:spPr>
          <a:xfrm>
            <a:off x="2051720" y="2132856"/>
            <a:ext cx="6192688" cy="4893647"/>
          </a:xfrm>
          <a:prstGeom prst="rect">
            <a:avLst/>
          </a:prstGeom>
        </p:spPr>
        <p:txBody>
          <a:bodyPr vert="horz" wrap="square">
            <a:spAutoFit/>
          </a:bodyPr>
          <a:lstStyle/>
          <a:p>
            <a:pPr marL="342900" indent="-342900">
              <a:lnSpc>
                <a:spcPct val="150000"/>
              </a:lnSpc>
              <a:spcBef>
                <a:spcPts val="1200"/>
              </a:spcBef>
              <a:buFont typeface="Wingdings" panose="05000000000000000000" pitchFamily="2" charset="2"/>
              <a:buChar char="Ø"/>
            </a:pPr>
            <a:r>
              <a:rPr lang="zh-CN" altLang="en-US" sz="2400" b="1" dirty="0" smtClean="0">
                <a:solidFill>
                  <a:srgbClr val="00B050"/>
                </a:solidFill>
              </a:rPr>
              <a:t>诱导肿瘤细胞凋亡</a:t>
            </a:r>
            <a:endParaRPr lang="en-US" altLang="zh-CN" sz="2400" b="1" dirty="0" smtClean="0">
              <a:solidFill>
                <a:srgbClr val="00B050"/>
              </a:solidFill>
            </a:endParaRPr>
          </a:p>
          <a:p>
            <a:pPr marL="342900" indent="-342900">
              <a:lnSpc>
                <a:spcPct val="150000"/>
              </a:lnSpc>
              <a:spcBef>
                <a:spcPts val="1200"/>
              </a:spcBef>
              <a:buFont typeface="Wingdings" panose="05000000000000000000" pitchFamily="2" charset="2"/>
              <a:buChar char="Ø"/>
            </a:pPr>
            <a:r>
              <a:rPr lang="zh-CN" altLang="en-US" sz="2400" b="1" dirty="0" smtClean="0">
                <a:solidFill>
                  <a:srgbClr val="00B050"/>
                </a:solidFill>
              </a:rPr>
              <a:t>抑制</a:t>
            </a:r>
            <a:r>
              <a:rPr lang="zh-CN" altLang="en-US" sz="2400" b="1" dirty="0">
                <a:solidFill>
                  <a:srgbClr val="00B050"/>
                </a:solidFill>
              </a:rPr>
              <a:t>肿瘤</a:t>
            </a:r>
            <a:r>
              <a:rPr lang="zh-CN" altLang="en-US" sz="2400" b="1" dirty="0" smtClean="0">
                <a:solidFill>
                  <a:srgbClr val="00B050"/>
                </a:solidFill>
              </a:rPr>
              <a:t>细胞增殖</a:t>
            </a:r>
            <a:endParaRPr lang="en-US" altLang="zh-CN" sz="2400" b="1" dirty="0" smtClean="0">
              <a:solidFill>
                <a:srgbClr val="00B050"/>
              </a:solidFill>
            </a:endParaRPr>
          </a:p>
          <a:p>
            <a:pPr marL="342900" indent="-342900">
              <a:lnSpc>
                <a:spcPct val="150000"/>
              </a:lnSpc>
              <a:spcBef>
                <a:spcPts val="1200"/>
              </a:spcBef>
              <a:buFont typeface="Wingdings" panose="05000000000000000000" pitchFamily="2" charset="2"/>
              <a:buChar char="Ø"/>
            </a:pPr>
            <a:r>
              <a:rPr lang="zh-CN" altLang="en-US" sz="2400" b="1" dirty="0">
                <a:solidFill>
                  <a:srgbClr val="00B050"/>
                </a:solidFill>
              </a:rPr>
              <a:t>抗新生血管生成</a:t>
            </a:r>
            <a:endParaRPr lang="en-US" altLang="zh-CN" sz="2400" b="1" dirty="0">
              <a:solidFill>
                <a:srgbClr val="00B050"/>
              </a:solidFill>
            </a:endParaRPr>
          </a:p>
          <a:p>
            <a:pPr marL="342900" indent="-342900">
              <a:lnSpc>
                <a:spcPct val="150000"/>
              </a:lnSpc>
              <a:spcBef>
                <a:spcPts val="1200"/>
              </a:spcBef>
              <a:buFont typeface="Wingdings" panose="05000000000000000000" pitchFamily="2" charset="2"/>
              <a:buChar char="Ø"/>
            </a:pPr>
            <a:r>
              <a:rPr lang="zh-CN" altLang="en-US" sz="2400" b="1" dirty="0">
                <a:solidFill>
                  <a:srgbClr val="00B050"/>
                </a:solidFill>
                <a:latin typeface="+mn-ea"/>
              </a:rPr>
              <a:t>抑制耐药细胞株</a:t>
            </a:r>
            <a:endParaRPr lang="en-US" altLang="zh-CN" sz="2400" b="1" dirty="0">
              <a:solidFill>
                <a:srgbClr val="00B050"/>
              </a:solidFill>
              <a:latin typeface="+mn-ea"/>
            </a:endParaRPr>
          </a:p>
          <a:p>
            <a:pPr marL="342900" indent="-342900">
              <a:lnSpc>
                <a:spcPct val="150000"/>
              </a:lnSpc>
              <a:spcBef>
                <a:spcPts val="1200"/>
              </a:spcBef>
              <a:buFont typeface="Wingdings" panose="05000000000000000000" pitchFamily="2" charset="2"/>
              <a:buChar char="Ø"/>
            </a:pPr>
            <a:r>
              <a:rPr lang="zh-CN" altLang="en-US" sz="2400" b="1" dirty="0">
                <a:solidFill>
                  <a:srgbClr val="00B050"/>
                </a:solidFill>
                <a:latin typeface="+mn-ea"/>
              </a:rPr>
              <a:t>调节机体免疫功能</a:t>
            </a:r>
          </a:p>
          <a:p>
            <a:pPr marL="342900" indent="-342900">
              <a:lnSpc>
                <a:spcPct val="150000"/>
              </a:lnSpc>
              <a:spcBef>
                <a:spcPts val="1200"/>
              </a:spcBef>
              <a:buFont typeface="Wingdings" panose="05000000000000000000" pitchFamily="2" charset="2"/>
              <a:buChar char="Ø"/>
            </a:pPr>
            <a:endParaRPr lang="en-US" altLang="zh-CN" sz="2400" b="1" dirty="0">
              <a:solidFill>
                <a:srgbClr val="00B050"/>
              </a:solidFill>
            </a:endParaRPr>
          </a:p>
          <a:p>
            <a:pPr>
              <a:lnSpc>
                <a:spcPct val="150000"/>
              </a:lnSpc>
              <a:spcBef>
                <a:spcPts val="1200"/>
              </a:spcBef>
            </a:pPr>
            <a:endParaRPr lang="zh-CN" altLang="en-US" sz="2400" b="1" dirty="0" smtClean="0">
              <a:solidFill>
                <a:srgbClr val="00B050"/>
              </a:solidFill>
            </a:endParaRPr>
          </a:p>
        </p:txBody>
      </p:sp>
      <p:sp>
        <p:nvSpPr>
          <p:cNvPr id="6" name="Rectangle 5"/>
          <p:cNvSpPr>
            <a:spLocks noChangeArrowheads="1"/>
          </p:cNvSpPr>
          <p:nvPr/>
        </p:nvSpPr>
        <p:spPr bwMode="auto">
          <a:xfrm>
            <a:off x="503700" y="5661248"/>
            <a:ext cx="8316772" cy="499492"/>
          </a:xfrm>
          <a:prstGeom prst="rect">
            <a:avLst/>
          </a:prstGeom>
          <a:solidFill>
            <a:srgbClr val="FF99CC">
              <a:alpha val="43137"/>
            </a:srgbClr>
          </a:solidFill>
          <a:ln w="9525" algn="ctr">
            <a:solidFill>
              <a:schemeClr val="bg1"/>
            </a:solidFill>
            <a:miter lim="800000"/>
            <a:headEnd/>
            <a:tailEnd/>
          </a:ln>
        </p:spPr>
        <p:txBody>
          <a:bodyPr wrap="none" anchor="ctr"/>
          <a:lstStyle/>
          <a:p>
            <a:r>
              <a:rPr lang="zh-CN" altLang="en-US" sz="1400" dirty="0" smtClean="0"/>
              <a:t>朱</a:t>
            </a:r>
            <a:r>
              <a:rPr lang="zh-CN" altLang="en-US" sz="1400" dirty="0"/>
              <a:t>燕</a:t>
            </a:r>
            <a:r>
              <a:rPr lang="en-US" altLang="zh-CN" sz="1400" dirty="0"/>
              <a:t>,</a:t>
            </a:r>
            <a:r>
              <a:rPr lang="zh-CN" altLang="en-US" sz="1400" dirty="0"/>
              <a:t>谢丽</a:t>
            </a:r>
            <a:r>
              <a:rPr lang="en-US" altLang="zh-CN" sz="1400" dirty="0"/>
              <a:t>,</a:t>
            </a:r>
            <a:r>
              <a:rPr lang="zh-CN" altLang="en-US" sz="1400" dirty="0"/>
              <a:t>杨觅</a:t>
            </a:r>
            <a:r>
              <a:rPr lang="en-US" altLang="zh-CN" sz="1400" dirty="0"/>
              <a:t>,</a:t>
            </a:r>
            <a:r>
              <a:rPr lang="zh-CN" altLang="en-US" sz="1400" dirty="0"/>
              <a:t>任伟</a:t>
            </a:r>
            <a:r>
              <a:rPr lang="en-US" altLang="zh-CN" sz="1400" dirty="0"/>
              <a:t>,</a:t>
            </a:r>
            <a:r>
              <a:rPr lang="zh-CN" altLang="en-US" sz="1400" dirty="0"/>
              <a:t>胡静</a:t>
            </a:r>
            <a:r>
              <a:rPr lang="en-US" altLang="zh-CN" sz="1400" dirty="0"/>
              <a:t>,</a:t>
            </a:r>
            <a:r>
              <a:rPr lang="zh-CN" altLang="en-US" sz="1400" dirty="0"/>
              <a:t>胡文静</a:t>
            </a:r>
            <a:r>
              <a:rPr lang="en-US" altLang="zh-CN" sz="1400" dirty="0"/>
              <a:t>,</a:t>
            </a:r>
            <a:r>
              <a:rPr lang="zh-CN" altLang="en-US" sz="1400" dirty="0"/>
              <a:t>钱晓萍</a:t>
            </a:r>
            <a:r>
              <a:rPr lang="en-US" altLang="zh-CN" sz="1400" dirty="0"/>
              <a:t>,</a:t>
            </a:r>
            <a:r>
              <a:rPr lang="zh-CN" altLang="en-US" sz="1400" dirty="0"/>
              <a:t>刘宝瑞</a:t>
            </a:r>
            <a:r>
              <a:rPr lang="en-US" altLang="zh-CN" sz="1400" dirty="0"/>
              <a:t>. </a:t>
            </a:r>
            <a:r>
              <a:rPr lang="zh-CN" altLang="en-US" sz="1400" dirty="0"/>
              <a:t>重楼抗肿瘤作用机制的研究进展</a:t>
            </a:r>
            <a:r>
              <a:rPr lang="en-US" altLang="zh-CN" sz="1400" dirty="0"/>
              <a:t>[J]. </a:t>
            </a:r>
            <a:r>
              <a:rPr lang="zh-CN" altLang="en-US" sz="1400" dirty="0"/>
              <a:t>癌症进展</a:t>
            </a:r>
            <a:r>
              <a:rPr lang="en-US" altLang="zh-CN" sz="1400" dirty="0" smtClean="0"/>
              <a:t>,</a:t>
            </a:r>
          </a:p>
          <a:p>
            <a:r>
              <a:rPr lang="en-US" altLang="zh-CN" sz="1400" dirty="0" smtClean="0"/>
              <a:t>2015,13(02</a:t>
            </a:r>
            <a:r>
              <a:rPr lang="en-US" altLang="zh-CN" sz="1400" dirty="0"/>
              <a:t>):164-166.</a:t>
            </a:r>
            <a:endParaRPr lang="zh-CN" altLang="en-US" sz="1400" dirty="0"/>
          </a:p>
        </p:txBody>
      </p:sp>
      <p:sp>
        <p:nvSpPr>
          <p:cNvPr id="7" name="矩形 6"/>
          <p:cNvSpPr/>
          <p:nvPr/>
        </p:nvSpPr>
        <p:spPr>
          <a:xfrm>
            <a:off x="539552" y="764704"/>
            <a:ext cx="8280920" cy="1477328"/>
          </a:xfrm>
          <a:prstGeom prst="rect">
            <a:avLst/>
          </a:prstGeom>
        </p:spPr>
        <p:txBody>
          <a:bodyPr vert="horz" wrap="square">
            <a:spAutoFit/>
          </a:bodyPr>
          <a:lstStyle/>
          <a:p>
            <a:pPr>
              <a:lnSpc>
                <a:spcPct val="150000"/>
              </a:lnSpc>
            </a:pPr>
            <a:r>
              <a:rPr lang="zh-CN" altLang="en-US" sz="2000" b="1" dirty="0" smtClean="0">
                <a:solidFill>
                  <a:schemeClr val="accent6"/>
                </a:solidFill>
                <a:latin typeface="+mn-ea"/>
              </a:rPr>
              <a:t>     重楼组方治疗肿瘤的历史已经有几千年，且主要治疗恶性肿瘤的热证和实证。 现代研究证实，重楼对肺癌、肝癌、胃癌、乳腺癌、直肠癌、肾癌、胰腺癌、前列腺癌和宫颈癌等多种实体瘤均有一定的抑制作用。</a:t>
            </a:r>
            <a:endParaRPr lang="zh-CN" altLang="en-US" sz="2000" b="1" dirty="0">
              <a:solidFill>
                <a:schemeClr val="accent6"/>
              </a:solidFill>
              <a:latin typeface="+mn-ea"/>
            </a:endParaRPr>
          </a:p>
        </p:txBody>
      </p:sp>
      <p:pic>
        <p:nvPicPr>
          <p:cNvPr id="8"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38350916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3532762" y="116062"/>
            <a:ext cx="3816350" cy="769441"/>
          </a:xfrm>
          <a:prstGeom prst="rect">
            <a:avLst/>
          </a:prstGeom>
          <a:noFill/>
          <a:ln w="9525">
            <a:noFill/>
            <a:miter lim="800000"/>
            <a:headEnd/>
            <a:tailEnd/>
          </a:ln>
        </p:spPr>
        <p:txBody>
          <a:bodyPr>
            <a:spAutoFit/>
          </a:bodyPr>
          <a:lstStyle/>
          <a:p>
            <a:pPr>
              <a:spcBef>
                <a:spcPct val="50000"/>
              </a:spcBef>
            </a:pPr>
            <a:r>
              <a:rPr lang="zh-CN" altLang="en-US" sz="4400" b="1" dirty="0" smtClean="0">
                <a:solidFill>
                  <a:srgbClr val="006600"/>
                </a:solidFill>
                <a:latin typeface="华文新魏" pitchFamily="2" charset="-122"/>
                <a:ea typeface="华文新魏" pitchFamily="2" charset="-122"/>
              </a:rPr>
              <a:t>干蟾皮</a:t>
            </a:r>
            <a:endParaRPr lang="zh-CN" altLang="en-US" sz="4400" b="1" dirty="0">
              <a:solidFill>
                <a:srgbClr val="006600"/>
              </a:solidFill>
              <a:latin typeface="华文新魏" pitchFamily="2" charset="-122"/>
              <a:ea typeface="华文新魏" pitchFamily="2" charset="-122"/>
            </a:endParaRPr>
          </a:p>
        </p:txBody>
      </p:sp>
      <p:pic>
        <p:nvPicPr>
          <p:cNvPr id="17412" name="Picture 6" descr="item-0F66D090-F3069E1A00000000040100000BB02B1B"/>
          <p:cNvPicPr>
            <a:picLocks noChangeAspect="1" noChangeArrowheads="1"/>
          </p:cNvPicPr>
          <p:nvPr/>
        </p:nvPicPr>
        <p:blipFill>
          <a:blip r:embed="rId3" cstate="print"/>
          <a:srcRect/>
          <a:stretch>
            <a:fillRect/>
          </a:stretch>
        </p:blipFill>
        <p:spPr bwMode="auto">
          <a:xfrm>
            <a:off x="683568" y="1124744"/>
            <a:ext cx="2592288" cy="2201502"/>
          </a:xfrm>
          <a:prstGeom prst="rect">
            <a:avLst/>
          </a:prstGeom>
          <a:noFill/>
          <a:ln w="9525">
            <a:noFill/>
            <a:miter lim="800000"/>
            <a:headEnd/>
            <a:tailEnd/>
          </a:ln>
        </p:spPr>
      </p:pic>
      <p:sp>
        <p:nvSpPr>
          <p:cNvPr id="17413" name="Text Box 6"/>
          <p:cNvSpPr txBox="1">
            <a:spLocks noChangeArrowheads="1"/>
          </p:cNvSpPr>
          <p:nvPr/>
        </p:nvSpPr>
        <p:spPr bwMode="auto">
          <a:xfrm>
            <a:off x="3500430" y="785794"/>
            <a:ext cx="4464050" cy="1015663"/>
          </a:xfrm>
          <a:prstGeom prst="rect">
            <a:avLst/>
          </a:prstGeom>
          <a:noFill/>
          <a:ln w="9525">
            <a:noFill/>
            <a:miter lim="800000"/>
            <a:headEnd/>
            <a:tailEnd/>
          </a:ln>
        </p:spPr>
        <p:txBody>
          <a:bodyPr>
            <a:spAutoFit/>
          </a:bodyPr>
          <a:lstStyle/>
          <a:p>
            <a:pPr eaLnBrk="1" hangingPunct="1">
              <a:spcBef>
                <a:spcPct val="50000"/>
              </a:spcBef>
            </a:pPr>
            <a:r>
              <a:rPr lang="zh-CN" altLang="en-US" sz="2400" b="1" dirty="0">
                <a:solidFill>
                  <a:srgbClr val="CC3300"/>
                </a:solidFill>
                <a:latin typeface="Arial" charset="0"/>
                <a:ea typeface="宋体" charset="-122"/>
                <a:cs typeface="Arial" charset="0"/>
              </a:rPr>
              <a:t>  </a:t>
            </a:r>
          </a:p>
          <a:p>
            <a:pPr eaLnBrk="1" hangingPunct="1">
              <a:spcBef>
                <a:spcPct val="50000"/>
              </a:spcBef>
            </a:pPr>
            <a:r>
              <a:rPr lang="en-US" altLang="zh-CN" sz="2400" dirty="0">
                <a:solidFill>
                  <a:srgbClr val="CC3300"/>
                </a:solidFill>
                <a:latin typeface="Arial" charset="0"/>
                <a:ea typeface="宋体" charset="-122"/>
                <a:cs typeface="Arial" charset="0"/>
              </a:rPr>
              <a:t>【</a:t>
            </a:r>
            <a:r>
              <a:rPr lang="zh-CN" altLang="en-US" sz="2400" dirty="0">
                <a:solidFill>
                  <a:srgbClr val="CC3300"/>
                </a:solidFill>
                <a:latin typeface="Arial" charset="0"/>
                <a:ea typeface="宋体" charset="-122"/>
                <a:cs typeface="Arial" charset="0"/>
              </a:rPr>
              <a:t>药性</a:t>
            </a:r>
            <a:r>
              <a:rPr lang="en-US" altLang="zh-CN" sz="2400" dirty="0" smtClean="0">
                <a:solidFill>
                  <a:srgbClr val="CC3300"/>
                </a:solidFill>
                <a:latin typeface="Arial" charset="0"/>
                <a:ea typeface="宋体" charset="-122"/>
                <a:cs typeface="Arial" charset="0"/>
              </a:rPr>
              <a:t>】</a:t>
            </a:r>
            <a:r>
              <a:rPr lang="zh-CN" altLang="en-US" sz="2400" dirty="0" smtClean="0">
                <a:ea typeface="宋体" charset="-122"/>
                <a:cs typeface="Arial" charset="0"/>
              </a:rPr>
              <a:t>辛</a:t>
            </a:r>
            <a:r>
              <a:rPr lang="zh-CN" altLang="en-US" sz="2400" dirty="0">
                <a:ea typeface="宋体" charset="-122"/>
                <a:cs typeface="Arial" charset="0"/>
              </a:rPr>
              <a:t>，凉。</a:t>
            </a:r>
          </a:p>
        </p:txBody>
      </p:sp>
      <p:sp>
        <p:nvSpPr>
          <p:cNvPr id="17414" name="Text Box 7"/>
          <p:cNvSpPr txBox="1">
            <a:spLocks noChangeArrowheads="1"/>
          </p:cNvSpPr>
          <p:nvPr/>
        </p:nvSpPr>
        <p:spPr bwMode="auto">
          <a:xfrm>
            <a:off x="3500430" y="1928802"/>
            <a:ext cx="5472113" cy="406265"/>
          </a:xfrm>
          <a:prstGeom prst="rect">
            <a:avLst/>
          </a:prstGeom>
          <a:noFill/>
          <a:ln w="9525">
            <a:noFill/>
            <a:miter lim="800000"/>
            <a:headEnd/>
            <a:tailEnd/>
          </a:ln>
        </p:spPr>
        <p:txBody>
          <a:bodyPr>
            <a:spAutoFit/>
          </a:bodyPr>
          <a:lstStyle/>
          <a:p>
            <a:pPr>
              <a:lnSpc>
                <a:spcPct val="85000"/>
              </a:lnSpc>
              <a:spcBef>
                <a:spcPct val="50000"/>
              </a:spcBef>
            </a:pPr>
            <a:r>
              <a:rPr lang="en-US" altLang="zh-CN" sz="2400" dirty="0" smtClean="0">
                <a:solidFill>
                  <a:srgbClr val="CC3300"/>
                </a:solidFill>
                <a:latin typeface="Arial" charset="0"/>
                <a:ea typeface="宋体" charset="-122"/>
                <a:cs typeface="Arial" charset="0"/>
              </a:rPr>
              <a:t>【</a:t>
            </a:r>
            <a:r>
              <a:rPr lang="zh-CN" altLang="en-US" sz="2400" dirty="0" smtClean="0">
                <a:solidFill>
                  <a:srgbClr val="CC3300"/>
                </a:solidFill>
                <a:latin typeface="Arial" charset="0"/>
                <a:ea typeface="宋体" charset="-122"/>
                <a:cs typeface="Arial" charset="0"/>
              </a:rPr>
              <a:t>功效</a:t>
            </a:r>
            <a:r>
              <a:rPr lang="en-US" altLang="zh-CN" sz="2400" dirty="0" smtClean="0">
                <a:solidFill>
                  <a:srgbClr val="CC3300"/>
                </a:solidFill>
                <a:latin typeface="Arial" charset="0"/>
                <a:ea typeface="宋体" charset="-122"/>
                <a:cs typeface="Arial" charset="0"/>
              </a:rPr>
              <a:t>】</a:t>
            </a:r>
            <a:r>
              <a:rPr lang="zh-CN" altLang="en-US" sz="2400" dirty="0">
                <a:ea typeface="宋体" charset="-122"/>
                <a:cs typeface="Arial" charset="0"/>
              </a:rPr>
              <a:t>清热解毒、利水</a:t>
            </a:r>
            <a:r>
              <a:rPr lang="zh-CN" altLang="en-US" sz="2400" dirty="0" smtClean="0">
                <a:ea typeface="宋体" charset="-122"/>
                <a:cs typeface="Arial" charset="0"/>
              </a:rPr>
              <a:t>消肿。</a:t>
            </a:r>
            <a:endParaRPr lang="zh-CN" altLang="en-US" sz="2400" dirty="0">
              <a:ea typeface="宋体" charset="-122"/>
              <a:cs typeface="Arial" charset="0"/>
            </a:endParaRPr>
          </a:p>
        </p:txBody>
      </p:sp>
      <p:grpSp>
        <p:nvGrpSpPr>
          <p:cNvPr id="2" name="Group 12"/>
          <p:cNvGrpSpPr>
            <a:grpSpLocks/>
          </p:cNvGrpSpPr>
          <p:nvPr/>
        </p:nvGrpSpPr>
        <p:grpSpPr bwMode="auto">
          <a:xfrm>
            <a:off x="2555875" y="3500438"/>
            <a:ext cx="6311900" cy="936625"/>
            <a:chOff x="904" y="2057"/>
            <a:chExt cx="3976" cy="804"/>
          </a:xfrm>
          <a:solidFill>
            <a:schemeClr val="accent4">
              <a:lumMod val="20000"/>
              <a:lumOff val="80000"/>
            </a:schemeClr>
          </a:solidFill>
        </p:grpSpPr>
        <p:sp>
          <p:nvSpPr>
            <p:cNvPr id="17440" name="AutoShape 13"/>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7441" name="AutoShape 14"/>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3" name="Group 15"/>
          <p:cNvGrpSpPr>
            <a:grpSpLocks/>
          </p:cNvGrpSpPr>
          <p:nvPr/>
        </p:nvGrpSpPr>
        <p:grpSpPr bwMode="auto">
          <a:xfrm>
            <a:off x="2160588" y="3716338"/>
            <a:ext cx="611187" cy="608012"/>
            <a:chOff x="579" y="1386"/>
            <a:chExt cx="385" cy="383"/>
          </a:xfrm>
        </p:grpSpPr>
        <p:sp>
          <p:nvSpPr>
            <p:cNvPr id="17434" name="Oval 1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4" name="Group 17"/>
            <p:cNvGrpSpPr>
              <a:grpSpLocks/>
            </p:cNvGrpSpPr>
            <p:nvPr/>
          </p:nvGrpSpPr>
          <p:grpSpPr bwMode="auto">
            <a:xfrm>
              <a:off x="587" y="1392"/>
              <a:ext cx="369" cy="369"/>
              <a:chOff x="587" y="1392"/>
              <a:chExt cx="369" cy="369"/>
            </a:xfrm>
          </p:grpSpPr>
          <p:sp>
            <p:nvSpPr>
              <p:cNvPr id="17436" name="Oval 1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7437" name="Oval 1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7438" name="Oval 2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7439" name="Oval 2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sp>
        <p:nvSpPr>
          <p:cNvPr id="17418" name="Text Box 31"/>
          <p:cNvSpPr txBox="1">
            <a:spLocks noChangeArrowheads="1"/>
          </p:cNvSpPr>
          <p:nvPr/>
        </p:nvSpPr>
        <p:spPr bwMode="gray">
          <a:xfrm>
            <a:off x="2268538" y="3789363"/>
            <a:ext cx="381000" cy="457200"/>
          </a:xfrm>
          <a:prstGeom prst="rect">
            <a:avLst/>
          </a:prstGeom>
          <a:noFill/>
          <a:ln w="9525">
            <a:noFill/>
            <a:miter lim="800000"/>
            <a:headEnd/>
            <a:tailEnd/>
          </a:ln>
        </p:spPr>
        <p:txBody>
          <a:bodyPr>
            <a:spAutoFit/>
          </a:bodyPr>
          <a:lstStyle/>
          <a:p>
            <a:pPr algn="ctr" eaLnBrk="1" hangingPunct="1">
              <a:spcBef>
                <a:spcPct val="50000"/>
              </a:spcBef>
            </a:pPr>
            <a:r>
              <a:rPr lang="en-US" altLang="zh-CN" sz="2400" b="1">
                <a:solidFill>
                  <a:srgbClr val="080808"/>
                </a:solidFill>
                <a:latin typeface="Arial" charset="0"/>
                <a:ea typeface="宋体" charset="-122"/>
                <a:cs typeface="Arial" charset="0"/>
              </a:rPr>
              <a:t>1</a:t>
            </a:r>
          </a:p>
        </p:txBody>
      </p:sp>
      <p:grpSp>
        <p:nvGrpSpPr>
          <p:cNvPr id="5" name="Group 9"/>
          <p:cNvGrpSpPr>
            <a:grpSpLocks/>
          </p:cNvGrpSpPr>
          <p:nvPr/>
        </p:nvGrpSpPr>
        <p:grpSpPr bwMode="auto">
          <a:xfrm>
            <a:off x="2572028" y="4633464"/>
            <a:ext cx="6384925" cy="1995688"/>
            <a:chOff x="904" y="2057"/>
            <a:chExt cx="3976" cy="804"/>
          </a:xfrm>
          <a:solidFill>
            <a:schemeClr val="accent4">
              <a:lumMod val="20000"/>
              <a:lumOff val="80000"/>
            </a:schemeClr>
          </a:solidFill>
        </p:grpSpPr>
        <p:sp>
          <p:nvSpPr>
            <p:cNvPr id="17432" name="AutoShape 10"/>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7433" name="AutoShape 11"/>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6" name="Group 22"/>
          <p:cNvGrpSpPr>
            <a:grpSpLocks/>
          </p:cNvGrpSpPr>
          <p:nvPr/>
        </p:nvGrpSpPr>
        <p:grpSpPr bwMode="auto">
          <a:xfrm>
            <a:off x="2170113" y="5156536"/>
            <a:ext cx="647700" cy="647700"/>
            <a:chOff x="579" y="1386"/>
            <a:chExt cx="385" cy="383"/>
          </a:xfrm>
        </p:grpSpPr>
        <p:sp>
          <p:nvSpPr>
            <p:cNvPr id="17426" name="Oval 23"/>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7" name="Group 24"/>
            <p:cNvGrpSpPr>
              <a:grpSpLocks/>
            </p:cNvGrpSpPr>
            <p:nvPr/>
          </p:nvGrpSpPr>
          <p:grpSpPr bwMode="auto">
            <a:xfrm>
              <a:off x="587" y="1392"/>
              <a:ext cx="369" cy="369"/>
              <a:chOff x="587" y="1392"/>
              <a:chExt cx="369" cy="369"/>
            </a:xfrm>
          </p:grpSpPr>
          <p:sp>
            <p:nvSpPr>
              <p:cNvPr id="17428" name="Oval 25"/>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7429" name="Oval 26"/>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7430" name="Oval 27"/>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7431" name="Oval 28"/>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sp>
        <p:nvSpPr>
          <p:cNvPr id="17421" name="Text Box 32"/>
          <p:cNvSpPr txBox="1">
            <a:spLocks noChangeArrowheads="1"/>
          </p:cNvSpPr>
          <p:nvPr/>
        </p:nvSpPr>
        <p:spPr bwMode="gray">
          <a:xfrm>
            <a:off x="2290937" y="5266944"/>
            <a:ext cx="381000" cy="457200"/>
          </a:xfrm>
          <a:prstGeom prst="rect">
            <a:avLst/>
          </a:prstGeom>
          <a:noFill/>
          <a:ln w="9525">
            <a:noFill/>
            <a:miter lim="800000"/>
            <a:headEnd/>
            <a:tailEnd/>
          </a:ln>
        </p:spPr>
        <p:txBody>
          <a:bodyPr>
            <a:spAutoFit/>
          </a:bodyPr>
          <a:lstStyle/>
          <a:p>
            <a:pPr algn="ctr" eaLnBrk="1" hangingPunct="1">
              <a:spcBef>
                <a:spcPct val="50000"/>
              </a:spcBef>
            </a:pPr>
            <a:r>
              <a:rPr lang="en-US" altLang="zh-CN" sz="2400" b="1" dirty="0">
                <a:solidFill>
                  <a:srgbClr val="080808"/>
                </a:solidFill>
                <a:latin typeface="Arial" charset="0"/>
                <a:ea typeface="宋体" charset="-122"/>
                <a:cs typeface="Arial" charset="0"/>
              </a:rPr>
              <a:t>2</a:t>
            </a:r>
          </a:p>
        </p:txBody>
      </p:sp>
      <p:sp>
        <p:nvSpPr>
          <p:cNvPr id="17422" name="Text Box 36"/>
          <p:cNvSpPr txBox="1">
            <a:spLocks noChangeArrowheads="1"/>
          </p:cNvSpPr>
          <p:nvPr/>
        </p:nvSpPr>
        <p:spPr bwMode="auto">
          <a:xfrm>
            <a:off x="2842419" y="3769623"/>
            <a:ext cx="5905500" cy="1061829"/>
          </a:xfrm>
          <a:prstGeom prst="rect">
            <a:avLst/>
          </a:prstGeom>
          <a:noFill/>
          <a:ln w="9525">
            <a:noFill/>
            <a:miter lim="800000"/>
            <a:headEnd/>
            <a:tailEnd/>
          </a:ln>
        </p:spPr>
        <p:txBody>
          <a:bodyPr>
            <a:spAutoFit/>
          </a:bodyPr>
          <a:lstStyle/>
          <a:p>
            <a:pPr>
              <a:spcBef>
                <a:spcPct val="50000"/>
              </a:spcBef>
            </a:pPr>
            <a:r>
              <a:rPr lang="zh-CN" altLang="zh-CN" dirty="0"/>
              <a:t>蟾蜍二烯羟酸内酯类</a:t>
            </a:r>
            <a:r>
              <a:rPr lang="zh-CN" altLang="zh-CN" dirty="0" smtClean="0"/>
              <a:t>化合物</a:t>
            </a:r>
            <a:r>
              <a:rPr lang="zh-CN" altLang="en-US" dirty="0" smtClean="0"/>
              <a:t>、</a:t>
            </a:r>
            <a:r>
              <a:rPr lang="zh-CN" altLang="zh-CN" dirty="0"/>
              <a:t>蟾毒色胺类及甾醇</a:t>
            </a:r>
            <a:r>
              <a:rPr lang="zh-CN" altLang="zh-CN" dirty="0" smtClean="0"/>
              <a:t>类</a:t>
            </a:r>
            <a:r>
              <a:rPr lang="zh-CN" altLang="en-US" dirty="0" smtClean="0"/>
              <a:t>、</a:t>
            </a:r>
            <a:r>
              <a:rPr lang="zh-CN" altLang="zh-CN" dirty="0"/>
              <a:t>蟾蜍环酰胺类</a:t>
            </a:r>
          </a:p>
          <a:p>
            <a:pPr>
              <a:spcBef>
                <a:spcPct val="50000"/>
              </a:spcBef>
            </a:pPr>
            <a:endParaRPr lang="zh-CN" altLang="en-US" dirty="0">
              <a:ea typeface="宋体" charset="-122"/>
              <a:cs typeface="Arial" charset="0"/>
            </a:endParaRPr>
          </a:p>
        </p:txBody>
      </p:sp>
      <p:sp>
        <p:nvSpPr>
          <p:cNvPr id="17423" name="Text Box 37"/>
          <p:cNvSpPr txBox="1">
            <a:spLocks noChangeArrowheads="1"/>
          </p:cNvSpPr>
          <p:nvPr/>
        </p:nvSpPr>
        <p:spPr bwMode="auto">
          <a:xfrm>
            <a:off x="2812535" y="5013325"/>
            <a:ext cx="5903912" cy="1615827"/>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l"/>
            </a:pPr>
            <a:r>
              <a:rPr lang="zh-CN" altLang="en-US" dirty="0">
                <a:latin typeface="Arial" charset="0"/>
                <a:ea typeface="宋体" charset="-122"/>
                <a:cs typeface="Arial" charset="0"/>
              </a:rPr>
              <a:t> </a:t>
            </a:r>
            <a:r>
              <a:rPr lang="zh-CN" altLang="en-US" dirty="0">
                <a:latin typeface="微软雅黑" panose="020B0503020204020204" pitchFamily="34" charset="-122"/>
                <a:ea typeface="微软雅黑" panose="020B0503020204020204" pitchFamily="34" charset="-122"/>
                <a:cs typeface="Arial" charset="0"/>
              </a:rPr>
              <a:t>抗肿瘤</a:t>
            </a:r>
          </a:p>
          <a:p>
            <a:pPr>
              <a:spcBef>
                <a:spcPct val="50000"/>
              </a:spcBef>
              <a:buFont typeface="Wingdings" pitchFamily="2" charset="2"/>
              <a:buChar char="l"/>
            </a:pPr>
            <a:r>
              <a:rPr lang="zh-CN" altLang="en-US" dirty="0" smtClean="0">
                <a:latin typeface="微软雅黑" panose="020B0503020204020204" pitchFamily="34" charset="-122"/>
                <a:ea typeface="微软雅黑" panose="020B0503020204020204" pitchFamily="34" charset="-122"/>
                <a:cs typeface="Arial" charset="0"/>
              </a:rPr>
              <a:t> 抗</a:t>
            </a:r>
            <a:r>
              <a:rPr lang="zh-CN" altLang="en-US" dirty="0">
                <a:latin typeface="微软雅黑" panose="020B0503020204020204" pitchFamily="34" charset="-122"/>
                <a:ea typeface="微软雅黑" panose="020B0503020204020204" pitchFamily="34" charset="-122"/>
                <a:cs typeface="Arial" charset="0"/>
              </a:rPr>
              <a:t>炎和提高机体免疫力</a:t>
            </a:r>
          </a:p>
          <a:p>
            <a:pPr eaLnBrk="1" hangingPunct="1">
              <a:spcBef>
                <a:spcPct val="50000"/>
              </a:spcBef>
              <a:buFont typeface="Wingdings" pitchFamily="2" charset="2"/>
              <a:buChar char="l"/>
            </a:pPr>
            <a:r>
              <a:rPr lang="zh-CN" altLang="en-US" dirty="0" smtClean="0">
                <a:latin typeface="微软雅黑" panose="020B0503020204020204" pitchFamily="34" charset="-122"/>
                <a:ea typeface="微软雅黑" panose="020B0503020204020204" pitchFamily="34" charset="-122"/>
                <a:cs typeface="Arial" charset="0"/>
              </a:rPr>
              <a:t> 强心</a:t>
            </a:r>
            <a:endParaRPr lang="en-US" altLang="zh-CN" dirty="0" smtClean="0">
              <a:latin typeface="微软雅黑" panose="020B0503020204020204" pitchFamily="34" charset="-122"/>
              <a:ea typeface="微软雅黑" panose="020B0503020204020204" pitchFamily="34" charset="-122"/>
              <a:cs typeface="Arial" charset="0"/>
            </a:endParaRPr>
          </a:p>
          <a:p>
            <a:pPr>
              <a:spcBef>
                <a:spcPct val="50000"/>
              </a:spcBef>
              <a:buFont typeface="Wingdings" pitchFamily="2" charset="2"/>
              <a:buChar char="l"/>
            </a:pPr>
            <a:r>
              <a:rPr lang="en-US" altLang="zh-CN" dirty="0" smtClean="0"/>
              <a:t> </a:t>
            </a:r>
            <a:r>
              <a:rPr lang="zh-CN" altLang="zh-CN" dirty="0" smtClean="0"/>
              <a:t>镇痛</a:t>
            </a:r>
            <a:r>
              <a:rPr lang="zh-CN" altLang="zh-CN" dirty="0"/>
              <a:t>、</a:t>
            </a:r>
            <a:r>
              <a:rPr lang="zh-CN" altLang="zh-CN" dirty="0" smtClean="0"/>
              <a:t>止血</a:t>
            </a:r>
            <a:endParaRPr lang="zh-CN" altLang="en-US" dirty="0">
              <a:latin typeface="Arial" charset="0"/>
              <a:ea typeface="宋体" charset="-122"/>
              <a:cs typeface="Arial" charset="0"/>
            </a:endParaRPr>
          </a:p>
        </p:txBody>
      </p:sp>
      <p:sp>
        <p:nvSpPr>
          <p:cNvPr id="17424" name="Text Box 34"/>
          <p:cNvSpPr txBox="1">
            <a:spLocks noChangeArrowheads="1"/>
          </p:cNvSpPr>
          <p:nvPr/>
        </p:nvSpPr>
        <p:spPr bwMode="auto">
          <a:xfrm>
            <a:off x="2843213" y="4676775"/>
            <a:ext cx="2305050" cy="336550"/>
          </a:xfrm>
          <a:prstGeom prst="rect">
            <a:avLst/>
          </a:prstGeom>
          <a:noFill/>
          <a:ln w="9525">
            <a:noFill/>
            <a:miter lim="800000"/>
            <a:headEnd/>
            <a:tailEnd/>
          </a:ln>
        </p:spPr>
        <p:txBody>
          <a:bodyPr>
            <a:spAutoFit/>
          </a:bodyPr>
          <a:lstStyle/>
          <a:p>
            <a:pPr eaLnBrk="1" hangingPunct="1">
              <a:spcBef>
                <a:spcPct val="50000"/>
              </a:spcBef>
            </a:pPr>
            <a:r>
              <a:rPr lang="zh-CN" altLang="en-US" sz="1600" b="1" dirty="0">
                <a:solidFill>
                  <a:srgbClr val="0066FF"/>
                </a:solidFill>
                <a:latin typeface="Arial" charset="0"/>
                <a:ea typeface="黑体" pitchFamily="49" charset="-122"/>
                <a:cs typeface="Arial" charset="0"/>
              </a:rPr>
              <a:t>药理</a:t>
            </a:r>
            <a:r>
              <a:rPr lang="zh-CN" altLang="en-US" sz="1600" b="1" dirty="0" smtClean="0">
                <a:solidFill>
                  <a:srgbClr val="0066FF"/>
                </a:solidFill>
                <a:latin typeface="Arial" charset="0"/>
                <a:ea typeface="黑体" pitchFamily="49" charset="-122"/>
                <a:cs typeface="Arial" charset="0"/>
              </a:rPr>
              <a:t>作用</a:t>
            </a:r>
            <a:endParaRPr lang="zh-CN" altLang="en-US" sz="1600" b="1" dirty="0">
              <a:solidFill>
                <a:srgbClr val="0066FF"/>
              </a:solidFill>
              <a:latin typeface="Arial" charset="0"/>
              <a:ea typeface="黑体" pitchFamily="49" charset="-122"/>
              <a:cs typeface="Arial" charset="0"/>
            </a:endParaRPr>
          </a:p>
        </p:txBody>
      </p:sp>
      <p:sp>
        <p:nvSpPr>
          <p:cNvPr id="17425" name="Text Box 35"/>
          <p:cNvSpPr txBox="1">
            <a:spLocks noChangeArrowheads="1"/>
          </p:cNvSpPr>
          <p:nvPr/>
        </p:nvSpPr>
        <p:spPr bwMode="auto">
          <a:xfrm>
            <a:off x="2843213" y="3500438"/>
            <a:ext cx="2305050" cy="336550"/>
          </a:xfrm>
          <a:prstGeom prst="rect">
            <a:avLst/>
          </a:prstGeom>
          <a:noFill/>
          <a:ln w="9525">
            <a:noFill/>
            <a:miter lim="800000"/>
            <a:headEnd/>
            <a:tailEnd/>
          </a:ln>
        </p:spPr>
        <p:txBody>
          <a:bodyPr>
            <a:spAutoFit/>
          </a:bodyPr>
          <a:lstStyle/>
          <a:p>
            <a:pPr eaLnBrk="1" hangingPunct="1">
              <a:spcBef>
                <a:spcPct val="50000"/>
              </a:spcBef>
            </a:pPr>
            <a:r>
              <a:rPr lang="zh-CN" altLang="en-US" sz="1600" b="1" dirty="0" smtClean="0">
                <a:solidFill>
                  <a:srgbClr val="0066FF"/>
                </a:solidFill>
                <a:latin typeface="Arial" charset="0"/>
                <a:ea typeface="黑体" pitchFamily="49" charset="-122"/>
                <a:cs typeface="Arial" charset="0"/>
              </a:rPr>
              <a:t>化学成分</a:t>
            </a:r>
            <a:endParaRPr lang="zh-CN" altLang="en-US" sz="1600" b="1" dirty="0">
              <a:solidFill>
                <a:srgbClr val="0066FF"/>
              </a:solidFill>
              <a:latin typeface="Arial" charset="0"/>
              <a:ea typeface="黑体" pitchFamily="49" charset="-122"/>
              <a:cs typeface="Arial" charset="0"/>
            </a:endParaRPr>
          </a:p>
        </p:txBody>
      </p:sp>
      <p:pic>
        <p:nvPicPr>
          <p:cNvPr id="32"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10525050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27784" y="260648"/>
            <a:ext cx="4032448" cy="1143000"/>
          </a:xfrm>
        </p:spPr>
        <p:txBody>
          <a:bodyPr/>
          <a:lstStyle/>
          <a:p>
            <a:r>
              <a:rPr lang="zh-CN" altLang="en-US" sz="3600" b="1" dirty="0" smtClean="0">
                <a:solidFill>
                  <a:srgbClr val="006600"/>
                </a:solidFill>
                <a:latin typeface="华文新魏" pitchFamily="2" charset="-122"/>
                <a:ea typeface="华文新魏" pitchFamily="2" charset="-122"/>
              </a:rPr>
              <a:t>干蟾皮抗肿瘤作用</a:t>
            </a:r>
            <a:endParaRPr lang="zh-CN" altLang="en-US" sz="3600" b="1" dirty="0">
              <a:solidFill>
                <a:srgbClr val="006600"/>
              </a:solidFill>
              <a:latin typeface="华文新魏" pitchFamily="2" charset="-122"/>
              <a:ea typeface="华文新魏" pitchFamily="2" charset="-122"/>
            </a:endParaRPr>
          </a:p>
        </p:txBody>
      </p:sp>
      <p:sp>
        <p:nvSpPr>
          <p:cNvPr id="4" name="矩形 3"/>
          <p:cNvSpPr/>
          <p:nvPr/>
        </p:nvSpPr>
        <p:spPr>
          <a:xfrm>
            <a:off x="323528" y="836712"/>
            <a:ext cx="8280920" cy="2246769"/>
          </a:xfrm>
          <a:prstGeom prst="rect">
            <a:avLst/>
          </a:prstGeom>
        </p:spPr>
        <p:txBody>
          <a:bodyPr vert="horz" wrap="square">
            <a:spAutoFit/>
          </a:bodyPr>
          <a:lstStyle/>
          <a:p>
            <a:r>
              <a:rPr lang="zh-CN" altLang="en-US" sz="2000" b="1" dirty="0" smtClean="0">
                <a:solidFill>
                  <a:schemeClr val="accent6"/>
                </a:solidFill>
                <a:latin typeface="+mn-ea"/>
              </a:rPr>
              <a:t>      </a:t>
            </a:r>
            <a:endParaRPr lang="en-US" altLang="zh-CN" sz="2000" b="1" dirty="0" smtClean="0">
              <a:solidFill>
                <a:schemeClr val="accent6"/>
              </a:solidFill>
              <a:latin typeface="+mn-ea"/>
            </a:endParaRPr>
          </a:p>
          <a:p>
            <a:pPr indent="457200">
              <a:lnSpc>
                <a:spcPct val="150000"/>
              </a:lnSpc>
            </a:pPr>
            <a:r>
              <a:rPr lang="zh-CN" altLang="en-US" sz="2000" b="1" dirty="0" smtClean="0">
                <a:solidFill>
                  <a:schemeClr val="accent6"/>
                </a:solidFill>
                <a:latin typeface="+mn-ea"/>
              </a:rPr>
              <a:t>现代药理研究显示</a:t>
            </a:r>
            <a:r>
              <a:rPr lang="en-US" altLang="zh-CN" sz="2000" b="1" dirty="0" smtClean="0">
                <a:solidFill>
                  <a:schemeClr val="accent6"/>
                </a:solidFill>
                <a:latin typeface="+mn-ea"/>
              </a:rPr>
              <a:t>,</a:t>
            </a:r>
            <a:r>
              <a:rPr lang="zh-CN" altLang="en-US" sz="2000" b="1" dirty="0" smtClean="0">
                <a:solidFill>
                  <a:schemeClr val="accent6"/>
                </a:solidFill>
                <a:latin typeface="+mn-ea"/>
              </a:rPr>
              <a:t>蟾皮中蟾蜍噻咛、蟾毒灵、蟾毒它灵、酯蟾蜍配基等成分具有抗肝癌、胰腺癌、肺癌、胃癌、宫颈癌、大肠癌等作用。</a:t>
            </a:r>
            <a:endParaRPr lang="en-US" altLang="zh-CN" sz="2000" b="1" dirty="0" smtClean="0">
              <a:solidFill>
                <a:schemeClr val="accent6"/>
              </a:solidFill>
              <a:latin typeface="+mn-ea"/>
            </a:endParaRPr>
          </a:p>
          <a:p>
            <a:pPr indent="457200">
              <a:lnSpc>
                <a:spcPct val="150000"/>
              </a:lnSpc>
            </a:pPr>
            <a:r>
              <a:rPr lang="zh-CN" altLang="en-US" sz="2000" b="1" dirty="0" smtClean="0">
                <a:solidFill>
                  <a:schemeClr val="accent6"/>
                </a:solidFill>
                <a:latin typeface="+mn-ea"/>
              </a:rPr>
              <a:t>目前研究证实蟾蜍中有效成分主要通过抑制肿瘤细胞增殖、诱导细胞凋亡和影响机体免疫达到抗肿瘤作用。</a:t>
            </a:r>
            <a:endParaRPr lang="zh-CN" altLang="en-US" sz="2000" b="1" dirty="0">
              <a:solidFill>
                <a:schemeClr val="accent6"/>
              </a:solidFill>
              <a:latin typeface="+mn-ea"/>
            </a:endParaRPr>
          </a:p>
        </p:txBody>
      </p:sp>
      <p:sp>
        <p:nvSpPr>
          <p:cNvPr id="6" name="Rectangle 5"/>
          <p:cNvSpPr>
            <a:spLocks noChangeArrowheads="1"/>
          </p:cNvSpPr>
          <p:nvPr/>
        </p:nvSpPr>
        <p:spPr bwMode="auto">
          <a:xfrm>
            <a:off x="251520" y="5517232"/>
            <a:ext cx="8568952" cy="427484"/>
          </a:xfrm>
          <a:prstGeom prst="rect">
            <a:avLst/>
          </a:prstGeom>
          <a:solidFill>
            <a:srgbClr val="FF99CC">
              <a:alpha val="43137"/>
            </a:srgbClr>
          </a:solidFill>
          <a:ln w="9525" algn="ctr">
            <a:solidFill>
              <a:schemeClr val="bg1"/>
            </a:solidFill>
            <a:miter lim="800000"/>
            <a:headEnd/>
            <a:tailEnd/>
          </a:ln>
        </p:spPr>
        <p:txBody>
          <a:bodyPr wrap="none" anchor="ctr"/>
          <a:lstStyle/>
          <a:p>
            <a:pPr algn="ctr"/>
            <a:r>
              <a:rPr lang="zh-CN" altLang="en-US" sz="1400" dirty="0"/>
              <a:t>和燕</a:t>
            </a:r>
            <a:r>
              <a:rPr lang="en-US" altLang="zh-CN" sz="1400" dirty="0"/>
              <a:t>,</a:t>
            </a:r>
            <a:r>
              <a:rPr lang="zh-CN" altLang="en-US" sz="1400" dirty="0"/>
              <a:t>施京红</a:t>
            </a:r>
            <a:r>
              <a:rPr lang="en-US" altLang="zh-CN" sz="1400" dirty="0"/>
              <a:t>,</a:t>
            </a:r>
            <a:r>
              <a:rPr lang="zh-CN" altLang="en-US" sz="1400" dirty="0"/>
              <a:t>陈蓉</a:t>
            </a:r>
            <a:r>
              <a:rPr lang="en-US" altLang="zh-CN" sz="1400" dirty="0"/>
              <a:t>,</a:t>
            </a:r>
            <a:r>
              <a:rPr lang="zh-CN" altLang="en-US" sz="1400" dirty="0"/>
              <a:t>彭玉琴</a:t>
            </a:r>
            <a:r>
              <a:rPr lang="en-US" altLang="zh-CN" sz="1400" dirty="0"/>
              <a:t>,</a:t>
            </a:r>
            <a:r>
              <a:rPr lang="zh-CN" altLang="en-US" sz="1400" dirty="0"/>
              <a:t>刘文奇</a:t>
            </a:r>
            <a:r>
              <a:rPr lang="en-US" altLang="zh-CN" sz="1400" dirty="0"/>
              <a:t>. </a:t>
            </a:r>
            <a:r>
              <a:rPr lang="zh-CN" altLang="en-US" sz="1400" dirty="0"/>
              <a:t>蟾蜍对肿瘤的治疗作用浅谈</a:t>
            </a:r>
            <a:r>
              <a:rPr lang="en-US" altLang="zh-CN" sz="1400" dirty="0"/>
              <a:t>[J]. </a:t>
            </a:r>
            <a:r>
              <a:rPr lang="zh-CN" altLang="en-US" sz="1400" dirty="0"/>
              <a:t>世界最新医学信息文摘</a:t>
            </a:r>
            <a:r>
              <a:rPr lang="en-US" altLang="zh-CN" sz="1400" dirty="0"/>
              <a:t>,2016,16(07):35-36.</a:t>
            </a:r>
            <a:endParaRPr lang="zh-CN" altLang="en-US" sz="1400" dirty="0"/>
          </a:p>
        </p:txBody>
      </p:sp>
      <p:sp>
        <p:nvSpPr>
          <p:cNvPr id="5" name="矩形 4"/>
          <p:cNvSpPr/>
          <p:nvPr/>
        </p:nvSpPr>
        <p:spPr>
          <a:xfrm>
            <a:off x="526609" y="3269305"/>
            <a:ext cx="7848872" cy="2062103"/>
          </a:xfrm>
          <a:prstGeom prst="rect">
            <a:avLst/>
          </a:prstGeom>
        </p:spPr>
        <p:txBody>
          <a:bodyPr vert="horz" wrap="square">
            <a:spAutoFit/>
          </a:bodyPr>
          <a:lstStyle/>
          <a:p>
            <a:pPr marL="342900" indent="-342900">
              <a:lnSpc>
                <a:spcPct val="150000"/>
              </a:lnSpc>
              <a:spcBef>
                <a:spcPts val="1200"/>
              </a:spcBef>
              <a:buFont typeface="Wingdings" panose="05000000000000000000" pitchFamily="2" charset="2"/>
              <a:buChar char="Ø"/>
            </a:pPr>
            <a:r>
              <a:rPr lang="zh-CN" altLang="en-US" sz="2400" b="1" dirty="0" smtClean="0">
                <a:solidFill>
                  <a:srgbClr val="00B050"/>
                </a:solidFill>
                <a:latin typeface="+mn-ea"/>
              </a:rPr>
              <a:t>抑制癌细胞</a:t>
            </a:r>
            <a:r>
              <a:rPr lang="en-US" altLang="zh-CN" sz="2400" b="1" dirty="0" smtClean="0">
                <a:solidFill>
                  <a:srgbClr val="00B050"/>
                </a:solidFill>
                <a:latin typeface="+mn-ea"/>
              </a:rPr>
              <a:t>DNA</a:t>
            </a:r>
            <a:r>
              <a:rPr lang="zh-CN" altLang="en-US" sz="2400" b="1" dirty="0" smtClean="0">
                <a:solidFill>
                  <a:srgbClr val="00B050"/>
                </a:solidFill>
                <a:latin typeface="+mn-ea"/>
              </a:rPr>
              <a:t>和</a:t>
            </a:r>
            <a:r>
              <a:rPr lang="en-US" altLang="zh-CN" sz="2400" b="1" dirty="0" smtClean="0">
                <a:solidFill>
                  <a:srgbClr val="00B050"/>
                </a:solidFill>
                <a:latin typeface="+mn-ea"/>
              </a:rPr>
              <a:t>RNA</a:t>
            </a:r>
            <a:r>
              <a:rPr lang="zh-CN" altLang="en-US" sz="2400" b="1" dirty="0" smtClean="0">
                <a:solidFill>
                  <a:srgbClr val="00B050"/>
                </a:solidFill>
                <a:latin typeface="+mn-ea"/>
              </a:rPr>
              <a:t>的生物合成</a:t>
            </a:r>
            <a:endParaRPr lang="en-US" altLang="zh-CN" sz="2400" b="1" dirty="0" smtClean="0">
              <a:solidFill>
                <a:srgbClr val="00B050"/>
              </a:solidFill>
              <a:latin typeface="+mn-ea"/>
            </a:endParaRPr>
          </a:p>
          <a:p>
            <a:pPr marL="342900" indent="-342900">
              <a:lnSpc>
                <a:spcPct val="150000"/>
              </a:lnSpc>
              <a:spcBef>
                <a:spcPts val="1200"/>
              </a:spcBef>
              <a:buFont typeface="Wingdings" panose="05000000000000000000" pitchFamily="2" charset="2"/>
              <a:buChar char="Ø"/>
            </a:pPr>
            <a:r>
              <a:rPr lang="zh-CN" altLang="en-US" sz="2400" b="1" dirty="0">
                <a:solidFill>
                  <a:srgbClr val="00B050"/>
                </a:solidFill>
                <a:latin typeface="+mn-ea"/>
              </a:rPr>
              <a:t>破坏瘤细胞的线粒体及粗面型</a:t>
            </a:r>
            <a:r>
              <a:rPr lang="zh-CN" altLang="en-US" sz="2400" b="1" dirty="0" smtClean="0">
                <a:solidFill>
                  <a:srgbClr val="00B050"/>
                </a:solidFill>
                <a:latin typeface="+mn-ea"/>
              </a:rPr>
              <a:t>内质网</a:t>
            </a:r>
            <a:endParaRPr lang="en-US" altLang="zh-CN" sz="2400" b="1" dirty="0" smtClean="0">
              <a:solidFill>
                <a:srgbClr val="00B050"/>
              </a:solidFill>
              <a:latin typeface="+mn-ea"/>
            </a:endParaRPr>
          </a:p>
          <a:p>
            <a:pPr marL="342900" indent="-342900">
              <a:lnSpc>
                <a:spcPct val="150000"/>
              </a:lnSpc>
              <a:spcBef>
                <a:spcPts val="1200"/>
              </a:spcBef>
              <a:buFont typeface="Wingdings" panose="05000000000000000000" pitchFamily="2" charset="2"/>
              <a:buChar char="Ø"/>
            </a:pPr>
            <a:r>
              <a:rPr lang="zh-CN" altLang="en-US" sz="2400" b="1" dirty="0">
                <a:solidFill>
                  <a:srgbClr val="00B050"/>
                </a:solidFill>
                <a:latin typeface="+mn-ea"/>
              </a:rPr>
              <a:t>增强巨噬细胞吞噬作用、刺激机体释放抗肿瘤</a:t>
            </a:r>
            <a:r>
              <a:rPr lang="zh-CN" altLang="en-US" sz="2400" b="1" dirty="0" smtClean="0">
                <a:solidFill>
                  <a:srgbClr val="00B050"/>
                </a:solidFill>
                <a:latin typeface="+mn-ea"/>
              </a:rPr>
              <a:t>细胞因子</a:t>
            </a:r>
          </a:p>
        </p:txBody>
      </p:sp>
      <p:pic>
        <p:nvPicPr>
          <p:cNvPr id="7"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26823748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00100" y="3429000"/>
            <a:ext cx="3214710" cy="1015663"/>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3600" b="1" dirty="0" smtClean="0">
                <a:latin typeface="+mn-ea"/>
              </a:rPr>
              <a:t>蟾酥</a:t>
            </a:r>
            <a:r>
              <a:rPr lang="en-US" altLang="zh-CN" sz="3600" b="1" dirty="0" smtClean="0">
                <a:latin typeface="+mn-ea"/>
              </a:rPr>
              <a:t>——</a:t>
            </a:r>
            <a:r>
              <a:rPr lang="zh-CN" altLang="en-US" sz="3600" b="1" dirty="0" smtClean="0">
                <a:solidFill>
                  <a:srgbClr val="7030A0"/>
                </a:solidFill>
                <a:latin typeface="+mn-ea"/>
              </a:rPr>
              <a:t>攻毒</a:t>
            </a:r>
            <a:endParaRPr lang="en-US" altLang="zh-CN" sz="3600" b="1" dirty="0" smtClean="0">
              <a:solidFill>
                <a:srgbClr val="7030A0"/>
              </a:solidFill>
              <a:latin typeface="+mn-ea"/>
            </a:endParaRPr>
          </a:p>
          <a:p>
            <a:pPr algn="r"/>
            <a:r>
              <a:rPr lang="zh-CN" altLang="en-US" sz="2400" b="1" dirty="0" smtClean="0">
                <a:solidFill>
                  <a:srgbClr val="FF0000"/>
                </a:solidFill>
                <a:latin typeface="+mn-ea"/>
              </a:rPr>
              <a:t>抑制肿瘤细胞</a:t>
            </a:r>
            <a:endParaRPr lang="zh-CN" altLang="en-US" sz="2400" b="1" dirty="0">
              <a:solidFill>
                <a:srgbClr val="FF0000"/>
              </a:solidFill>
              <a:latin typeface="+mn-ea"/>
            </a:endParaRPr>
          </a:p>
        </p:txBody>
      </p:sp>
      <p:sp>
        <p:nvSpPr>
          <p:cNvPr id="4" name="TextBox 3"/>
          <p:cNvSpPr txBox="1"/>
          <p:nvPr/>
        </p:nvSpPr>
        <p:spPr>
          <a:xfrm>
            <a:off x="4500562" y="2714620"/>
            <a:ext cx="3786214"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zh-CN" altLang="en-US" sz="3600" b="1" dirty="0" smtClean="0">
                <a:latin typeface="+mn-ea"/>
              </a:rPr>
              <a:t> 蟾酥</a:t>
            </a:r>
            <a:r>
              <a:rPr lang="en-US" altLang="zh-CN" sz="3600" b="1" dirty="0" smtClean="0">
                <a:latin typeface="+mn-ea"/>
              </a:rPr>
              <a:t>——</a:t>
            </a:r>
            <a:r>
              <a:rPr lang="zh-CN" altLang="en-US" sz="3600" b="1" dirty="0" smtClean="0">
                <a:solidFill>
                  <a:srgbClr val="7030A0"/>
                </a:solidFill>
                <a:latin typeface="+mn-ea"/>
              </a:rPr>
              <a:t>扶正</a:t>
            </a:r>
            <a:endParaRPr lang="en-US" altLang="zh-CN" sz="3600" b="1" dirty="0" smtClean="0">
              <a:solidFill>
                <a:srgbClr val="7030A0"/>
              </a:solidFill>
              <a:latin typeface="+mn-ea"/>
            </a:endParaRPr>
          </a:p>
          <a:p>
            <a:pPr algn="ctr"/>
            <a:r>
              <a:rPr lang="zh-CN" altLang="en-US" sz="2400" b="1" dirty="0" smtClean="0">
                <a:solidFill>
                  <a:srgbClr val="FF0000"/>
                </a:solidFill>
                <a:latin typeface="+mn-ea"/>
              </a:rPr>
              <a:t>          改善全身状况、</a:t>
            </a:r>
            <a:endParaRPr lang="en-US" altLang="zh-CN" sz="2400" b="1" dirty="0" smtClean="0">
              <a:solidFill>
                <a:srgbClr val="FF0000"/>
              </a:solidFill>
              <a:latin typeface="+mn-ea"/>
            </a:endParaRPr>
          </a:p>
          <a:p>
            <a:pPr algn="ctr"/>
            <a:r>
              <a:rPr lang="zh-CN" altLang="en-US" sz="2400" b="1" dirty="0" smtClean="0">
                <a:solidFill>
                  <a:srgbClr val="FF0000"/>
                </a:solidFill>
                <a:latin typeface="+mn-ea"/>
              </a:rPr>
              <a:t>         升高白细胞、</a:t>
            </a:r>
            <a:endParaRPr lang="en-US" altLang="zh-CN" sz="2400" b="1" dirty="0" smtClean="0">
              <a:solidFill>
                <a:srgbClr val="FF0000"/>
              </a:solidFill>
              <a:latin typeface="+mn-ea"/>
            </a:endParaRPr>
          </a:p>
          <a:p>
            <a:pPr algn="ctr"/>
            <a:r>
              <a:rPr lang="zh-CN" altLang="en-US" sz="2400" b="1" dirty="0" smtClean="0">
                <a:solidFill>
                  <a:srgbClr val="FF0000"/>
                </a:solidFill>
                <a:latin typeface="+mn-ea"/>
              </a:rPr>
              <a:t>         防止辐射伤害</a:t>
            </a:r>
            <a:endParaRPr lang="en-US" altLang="zh-CN" sz="2400" b="1" dirty="0" smtClean="0">
              <a:solidFill>
                <a:srgbClr val="FF0000"/>
              </a:solidFill>
              <a:latin typeface="+mn-ea"/>
            </a:endParaRPr>
          </a:p>
        </p:txBody>
      </p:sp>
      <p:pic>
        <p:nvPicPr>
          <p:cNvPr id="6" name="图片 5" descr="图片1.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857488" y="1357298"/>
            <a:ext cx="2791968" cy="1993392"/>
          </a:xfrm>
          <a:prstGeom prst="rect">
            <a:avLst/>
          </a:prstGeom>
        </p:spPr>
      </p:pic>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25222074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4"/>
          <p:cNvSpPr txBox="1">
            <a:spLocks noChangeArrowheads="1"/>
          </p:cNvSpPr>
          <p:nvPr/>
        </p:nvSpPr>
        <p:spPr bwMode="auto">
          <a:xfrm>
            <a:off x="3635896" y="188640"/>
            <a:ext cx="3816350" cy="769441"/>
          </a:xfrm>
          <a:prstGeom prst="rect">
            <a:avLst/>
          </a:prstGeom>
          <a:noFill/>
          <a:ln w="9525">
            <a:noFill/>
            <a:miter lim="800000"/>
            <a:headEnd/>
            <a:tailEnd/>
          </a:ln>
        </p:spPr>
        <p:txBody>
          <a:bodyPr>
            <a:spAutoFit/>
          </a:bodyPr>
          <a:lstStyle/>
          <a:p>
            <a:pPr>
              <a:spcBef>
                <a:spcPct val="50000"/>
              </a:spcBef>
            </a:pPr>
            <a:r>
              <a:rPr lang="zh-CN" altLang="en-US" sz="4400" b="1" dirty="0">
                <a:solidFill>
                  <a:srgbClr val="006600"/>
                </a:solidFill>
                <a:latin typeface="华文新魏" pitchFamily="2" charset="-122"/>
                <a:ea typeface="华文新魏" pitchFamily="2" charset="-122"/>
              </a:rPr>
              <a:t>蜈蚣</a:t>
            </a:r>
          </a:p>
        </p:txBody>
      </p:sp>
      <p:sp>
        <p:nvSpPr>
          <p:cNvPr id="18436" name="Rectangle 3"/>
          <p:cNvSpPr>
            <a:spLocks noChangeArrowheads="1"/>
          </p:cNvSpPr>
          <p:nvPr/>
        </p:nvSpPr>
        <p:spPr bwMode="gray">
          <a:xfrm>
            <a:off x="323850" y="1341438"/>
            <a:ext cx="8229600" cy="4652962"/>
          </a:xfrm>
          <a:prstGeom prst="rect">
            <a:avLst/>
          </a:prstGeom>
          <a:noFill/>
          <a:ln w="9525">
            <a:noFill/>
            <a:miter lim="800000"/>
            <a:headEnd/>
            <a:tailEnd/>
          </a:ln>
        </p:spPr>
        <p:txBody>
          <a:bodyPr/>
          <a:lstStyle/>
          <a:p>
            <a:pPr marL="342900" indent="-342900" eaLnBrk="1" hangingPunct="1">
              <a:spcBef>
                <a:spcPct val="20000"/>
              </a:spcBef>
              <a:buClr>
                <a:schemeClr val="accent1"/>
              </a:buClr>
              <a:buSzPct val="150000"/>
            </a:pPr>
            <a:r>
              <a:rPr lang="zh-CN" altLang="en-US" sz="2800" b="1">
                <a:solidFill>
                  <a:schemeClr val="tx2"/>
                </a:solidFill>
                <a:latin typeface="Verdana" pitchFamily="34" charset="0"/>
                <a:ea typeface="宋体" charset="-122"/>
              </a:rPr>
              <a:t> </a:t>
            </a:r>
          </a:p>
        </p:txBody>
      </p:sp>
      <p:sp>
        <p:nvSpPr>
          <p:cNvPr id="18437" name="Text Box 6"/>
          <p:cNvSpPr txBox="1">
            <a:spLocks noChangeArrowheads="1"/>
          </p:cNvSpPr>
          <p:nvPr/>
        </p:nvSpPr>
        <p:spPr bwMode="auto">
          <a:xfrm>
            <a:off x="3500430" y="1285860"/>
            <a:ext cx="4464050" cy="457200"/>
          </a:xfrm>
          <a:prstGeom prst="rect">
            <a:avLst/>
          </a:prstGeom>
          <a:noFill/>
          <a:ln w="9525">
            <a:noFill/>
            <a:miter lim="800000"/>
            <a:headEnd/>
            <a:tailEnd/>
          </a:ln>
        </p:spPr>
        <p:txBody>
          <a:bodyPr>
            <a:spAutoFit/>
          </a:bodyPr>
          <a:lstStyle/>
          <a:p>
            <a:pPr eaLnBrk="1" hangingPunct="1">
              <a:spcBef>
                <a:spcPct val="50000"/>
              </a:spcBef>
            </a:pPr>
            <a:r>
              <a:rPr lang="en-US" altLang="zh-CN" sz="2400" dirty="0">
                <a:solidFill>
                  <a:srgbClr val="CC3300"/>
                </a:solidFill>
                <a:latin typeface="Arial" charset="0"/>
                <a:ea typeface="宋体" charset="-122"/>
                <a:cs typeface="Arial" charset="0"/>
              </a:rPr>
              <a:t>【</a:t>
            </a:r>
            <a:r>
              <a:rPr lang="zh-CN" altLang="en-US" sz="2400" dirty="0">
                <a:solidFill>
                  <a:srgbClr val="CC3300"/>
                </a:solidFill>
                <a:latin typeface="Arial" charset="0"/>
                <a:ea typeface="宋体" charset="-122"/>
                <a:cs typeface="Arial" charset="0"/>
              </a:rPr>
              <a:t>药性</a:t>
            </a:r>
            <a:r>
              <a:rPr lang="en-US" altLang="zh-CN" sz="2400" dirty="0" smtClean="0">
                <a:solidFill>
                  <a:srgbClr val="CC3300"/>
                </a:solidFill>
                <a:latin typeface="Arial" charset="0"/>
                <a:ea typeface="宋体" charset="-122"/>
                <a:cs typeface="Arial" charset="0"/>
              </a:rPr>
              <a:t>】</a:t>
            </a:r>
            <a:r>
              <a:rPr lang="zh-CN" altLang="en-US" sz="2400" dirty="0" smtClean="0">
                <a:latin typeface="Arial" charset="0"/>
                <a:ea typeface="宋体" charset="-122"/>
                <a:cs typeface="Arial" charset="0"/>
              </a:rPr>
              <a:t>辛</a:t>
            </a:r>
            <a:r>
              <a:rPr lang="zh-CN" altLang="en-US" sz="2400" dirty="0">
                <a:latin typeface="Arial" charset="0"/>
                <a:ea typeface="宋体" charset="-122"/>
                <a:cs typeface="Arial" charset="0"/>
              </a:rPr>
              <a:t>，温。</a:t>
            </a:r>
          </a:p>
        </p:txBody>
      </p:sp>
      <p:sp>
        <p:nvSpPr>
          <p:cNvPr id="18438" name="Text Box 7"/>
          <p:cNvSpPr txBox="1">
            <a:spLocks noChangeArrowheads="1"/>
          </p:cNvSpPr>
          <p:nvPr/>
        </p:nvSpPr>
        <p:spPr bwMode="auto">
          <a:xfrm>
            <a:off x="3500430" y="1857364"/>
            <a:ext cx="4824413" cy="904863"/>
          </a:xfrm>
          <a:prstGeom prst="rect">
            <a:avLst/>
          </a:prstGeom>
          <a:noFill/>
          <a:ln w="9525">
            <a:noFill/>
            <a:miter lim="800000"/>
            <a:headEnd/>
            <a:tailEnd/>
          </a:ln>
        </p:spPr>
        <p:txBody>
          <a:bodyPr>
            <a:spAutoFit/>
          </a:bodyPr>
          <a:lstStyle/>
          <a:p>
            <a:pPr>
              <a:lnSpc>
                <a:spcPct val="110000"/>
              </a:lnSpc>
            </a:pPr>
            <a:r>
              <a:rPr lang="en-US" altLang="zh-CN" sz="2400" dirty="0" smtClean="0">
                <a:solidFill>
                  <a:srgbClr val="CC3300"/>
                </a:solidFill>
                <a:latin typeface="Arial" charset="0"/>
                <a:ea typeface="宋体" charset="-122"/>
                <a:cs typeface="Arial" charset="0"/>
              </a:rPr>
              <a:t>【</a:t>
            </a:r>
            <a:r>
              <a:rPr lang="zh-CN" altLang="en-US" sz="2400" dirty="0" smtClean="0">
                <a:solidFill>
                  <a:srgbClr val="CC3300"/>
                </a:solidFill>
                <a:latin typeface="Arial" charset="0"/>
                <a:ea typeface="宋体" charset="-122"/>
                <a:cs typeface="Arial" charset="0"/>
              </a:rPr>
              <a:t>功效</a:t>
            </a:r>
            <a:r>
              <a:rPr lang="en-US" altLang="zh-CN" sz="2400" dirty="0" smtClean="0">
                <a:solidFill>
                  <a:srgbClr val="CC3300"/>
                </a:solidFill>
                <a:latin typeface="Arial" charset="0"/>
                <a:ea typeface="宋体" charset="-122"/>
                <a:cs typeface="Arial" charset="0"/>
              </a:rPr>
              <a:t>】</a:t>
            </a:r>
            <a:r>
              <a:rPr kumimoji="1" lang="zh-CN" altLang="en-US" sz="2400" dirty="0" smtClean="0">
                <a:ea typeface="宋体" charset="-122"/>
                <a:cs typeface="Arial" charset="0"/>
              </a:rPr>
              <a:t>息</a:t>
            </a:r>
            <a:r>
              <a:rPr kumimoji="1" lang="zh-CN" altLang="en-US" sz="2400" dirty="0">
                <a:ea typeface="宋体" charset="-122"/>
                <a:cs typeface="Arial" charset="0"/>
              </a:rPr>
              <a:t>风镇痉，通络</a:t>
            </a:r>
            <a:r>
              <a:rPr kumimoji="1" lang="zh-CN" altLang="en-US" sz="2400" dirty="0" smtClean="0">
                <a:ea typeface="宋体" charset="-122"/>
                <a:cs typeface="Arial" charset="0"/>
              </a:rPr>
              <a:t>止痛，</a:t>
            </a:r>
            <a:endParaRPr kumimoji="1" lang="en-US" altLang="zh-CN" sz="2400" dirty="0" smtClean="0">
              <a:ea typeface="宋体" charset="-122"/>
              <a:cs typeface="Arial" charset="0"/>
            </a:endParaRPr>
          </a:p>
          <a:p>
            <a:pPr>
              <a:lnSpc>
                <a:spcPct val="110000"/>
              </a:lnSpc>
            </a:pPr>
            <a:r>
              <a:rPr kumimoji="1" lang="en-US" altLang="zh-CN" sz="2400" dirty="0">
                <a:ea typeface="宋体" charset="-122"/>
                <a:cs typeface="Arial" charset="0"/>
              </a:rPr>
              <a:t> </a:t>
            </a:r>
            <a:r>
              <a:rPr kumimoji="1" lang="en-US" altLang="zh-CN" sz="2400" dirty="0" smtClean="0">
                <a:ea typeface="宋体" charset="-122"/>
                <a:cs typeface="Arial" charset="0"/>
              </a:rPr>
              <a:t>              </a:t>
            </a:r>
            <a:r>
              <a:rPr kumimoji="1" lang="zh-CN" altLang="en-US" sz="2400" dirty="0" smtClean="0">
                <a:ea typeface="宋体" charset="-122"/>
                <a:cs typeface="Arial" charset="0"/>
              </a:rPr>
              <a:t>攻毒散结。 </a:t>
            </a:r>
            <a:endParaRPr kumimoji="1" lang="zh-CN" altLang="en-US" sz="2400" dirty="0">
              <a:ea typeface="宋体" charset="-122"/>
              <a:cs typeface="Arial" charset="0"/>
            </a:endParaRPr>
          </a:p>
        </p:txBody>
      </p:sp>
      <p:sp>
        <p:nvSpPr>
          <p:cNvPr id="18440" name="AutoShape 13"/>
          <p:cNvSpPr>
            <a:spLocks noChangeArrowheads="1"/>
          </p:cNvSpPr>
          <p:nvPr/>
        </p:nvSpPr>
        <p:spPr bwMode="ltGray">
          <a:xfrm>
            <a:off x="2555875" y="3058346"/>
            <a:ext cx="6308725" cy="1152525"/>
          </a:xfrm>
          <a:prstGeom prst="roundRect">
            <a:avLst>
              <a:gd name="adj" fmla="val 16667"/>
            </a:avLst>
          </a:prstGeom>
          <a:solidFill>
            <a:schemeClr val="accent4">
              <a:lumMod val="20000"/>
              <a:lumOff val="80000"/>
            </a:schemeClr>
          </a:solid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2" name="Group 15"/>
          <p:cNvGrpSpPr>
            <a:grpSpLocks/>
          </p:cNvGrpSpPr>
          <p:nvPr/>
        </p:nvGrpSpPr>
        <p:grpSpPr bwMode="auto">
          <a:xfrm>
            <a:off x="2205650" y="3319124"/>
            <a:ext cx="611187" cy="608012"/>
            <a:chOff x="579" y="1386"/>
            <a:chExt cx="385" cy="383"/>
          </a:xfrm>
        </p:grpSpPr>
        <p:sp>
          <p:nvSpPr>
            <p:cNvPr id="18459" name="Oval 16"/>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3" name="Group 17"/>
            <p:cNvGrpSpPr>
              <a:grpSpLocks/>
            </p:cNvGrpSpPr>
            <p:nvPr/>
          </p:nvGrpSpPr>
          <p:grpSpPr bwMode="auto">
            <a:xfrm>
              <a:off x="587" y="1392"/>
              <a:ext cx="369" cy="369"/>
              <a:chOff x="587" y="1392"/>
              <a:chExt cx="369" cy="369"/>
            </a:xfrm>
          </p:grpSpPr>
          <p:sp>
            <p:nvSpPr>
              <p:cNvPr id="18461" name="Oval 18"/>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8462" name="Oval 19"/>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8463" name="Oval 20"/>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8464" name="Oval 21"/>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sp>
        <p:nvSpPr>
          <p:cNvPr id="18442" name="Text Box 31"/>
          <p:cNvSpPr txBox="1">
            <a:spLocks noChangeArrowheads="1"/>
          </p:cNvSpPr>
          <p:nvPr/>
        </p:nvSpPr>
        <p:spPr bwMode="gray">
          <a:xfrm>
            <a:off x="2294916" y="3394896"/>
            <a:ext cx="354621" cy="461665"/>
          </a:xfrm>
          <a:prstGeom prst="rect">
            <a:avLst/>
          </a:prstGeom>
          <a:noFill/>
          <a:ln w="9525">
            <a:noFill/>
            <a:miter lim="800000"/>
            <a:headEnd/>
            <a:tailEnd/>
          </a:ln>
        </p:spPr>
        <p:txBody>
          <a:bodyPr wrap="square">
            <a:spAutoFit/>
          </a:bodyPr>
          <a:lstStyle/>
          <a:p>
            <a:pPr algn="ctr" eaLnBrk="1" hangingPunct="1">
              <a:spcBef>
                <a:spcPct val="50000"/>
              </a:spcBef>
            </a:pPr>
            <a:r>
              <a:rPr lang="en-US" altLang="zh-CN" sz="2400" b="1" dirty="0">
                <a:solidFill>
                  <a:srgbClr val="080808"/>
                </a:solidFill>
                <a:latin typeface="Arial" charset="0"/>
                <a:ea typeface="宋体" charset="-122"/>
                <a:cs typeface="Arial" charset="0"/>
              </a:rPr>
              <a:t>1</a:t>
            </a:r>
          </a:p>
        </p:txBody>
      </p:sp>
      <p:grpSp>
        <p:nvGrpSpPr>
          <p:cNvPr id="4" name="Group 9"/>
          <p:cNvGrpSpPr>
            <a:grpSpLocks/>
          </p:cNvGrpSpPr>
          <p:nvPr/>
        </p:nvGrpSpPr>
        <p:grpSpPr bwMode="auto">
          <a:xfrm>
            <a:off x="2554899" y="4309219"/>
            <a:ext cx="6286500" cy="2432149"/>
            <a:chOff x="904" y="2057"/>
            <a:chExt cx="3976" cy="804"/>
          </a:xfrm>
          <a:solidFill>
            <a:schemeClr val="accent4">
              <a:lumMod val="20000"/>
              <a:lumOff val="80000"/>
            </a:schemeClr>
          </a:solidFill>
        </p:grpSpPr>
        <p:sp>
          <p:nvSpPr>
            <p:cNvPr id="18457" name="AutoShape 10"/>
            <p:cNvSpPr>
              <a:spLocks noChangeArrowheads="1"/>
            </p:cNvSpPr>
            <p:nvPr/>
          </p:nvSpPr>
          <p:spPr bwMode="ltGray">
            <a:xfrm>
              <a:off x="904" y="2057"/>
              <a:ext cx="3976" cy="804"/>
            </a:xfrm>
            <a:prstGeom prst="roundRect">
              <a:avLst>
                <a:gd name="adj" fmla="val 16667"/>
              </a:avLst>
            </a:prstGeom>
            <a:grpFill/>
            <a:ln w="12700" algn="ctr">
              <a:noFill/>
              <a:round/>
              <a:headEnd/>
              <a:tailEnd/>
            </a:ln>
          </p:spPr>
          <p:txBody>
            <a:bodyPr wrap="none" anchor="ctr"/>
            <a:lstStyle/>
            <a:p>
              <a:pPr eaLnBrk="1" hangingPunct="1"/>
              <a:endParaRPr lang="zh-CN" altLang="en-US">
                <a:latin typeface="Arial" charset="0"/>
                <a:ea typeface="宋体" charset="-122"/>
                <a:cs typeface="Arial" charset="0"/>
              </a:endParaRPr>
            </a:p>
          </p:txBody>
        </p:sp>
        <p:sp>
          <p:nvSpPr>
            <p:cNvPr id="18458" name="AutoShape 11"/>
            <p:cNvSpPr>
              <a:spLocks noChangeArrowheads="1"/>
            </p:cNvSpPr>
            <p:nvPr/>
          </p:nvSpPr>
          <p:spPr bwMode="ltGray">
            <a:xfrm>
              <a:off x="912" y="2064"/>
              <a:ext cx="3966" cy="326"/>
            </a:xfrm>
            <a:prstGeom prst="roundRect">
              <a:avLst>
                <a:gd name="adj" fmla="val 36505"/>
              </a:avLst>
            </a:prstGeom>
            <a:grpFill/>
            <a:ln w="9525" algn="ctr">
              <a:noFill/>
              <a:round/>
              <a:headEnd/>
              <a:tailEnd/>
            </a:ln>
          </p:spPr>
          <p:txBody>
            <a:bodyPr wrap="none" anchor="ctr"/>
            <a:lstStyle/>
            <a:p>
              <a:pPr eaLnBrk="1" hangingPunct="1"/>
              <a:endParaRPr lang="zh-CN" altLang="en-US">
                <a:latin typeface="Arial" charset="0"/>
                <a:ea typeface="宋体" charset="-122"/>
                <a:cs typeface="Arial" charset="0"/>
              </a:endParaRPr>
            </a:p>
          </p:txBody>
        </p:sp>
      </p:grpSp>
      <p:grpSp>
        <p:nvGrpSpPr>
          <p:cNvPr id="5" name="Group 22"/>
          <p:cNvGrpSpPr>
            <a:grpSpLocks/>
          </p:cNvGrpSpPr>
          <p:nvPr/>
        </p:nvGrpSpPr>
        <p:grpSpPr bwMode="auto">
          <a:xfrm>
            <a:off x="2180249" y="4778113"/>
            <a:ext cx="647700" cy="647700"/>
            <a:chOff x="579" y="1386"/>
            <a:chExt cx="385" cy="383"/>
          </a:xfrm>
        </p:grpSpPr>
        <p:sp>
          <p:nvSpPr>
            <p:cNvPr id="18451" name="Oval 23"/>
            <p:cNvSpPr>
              <a:spLocks noChangeArrowheads="1"/>
            </p:cNvSpPr>
            <p:nvPr/>
          </p:nvSpPr>
          <p:spPr bwMode="gray">
            <a:xfrm>
              <a:off x="579" y="1386"/>
              <a:ext cx="385" cy="383"/>
            </a:xfrm>
            <a:prstGeom prst="ellipse">
              <a:avLst/>
            </a:prstGeom>
            <a:solidFill>
              <a:srgbClr val="808080"/>
            </a:solidFill>
            <a:ln w="9525">
              <a:noFill/>
              <a:round/>
              <a:headEnd/>
              <a:tailEnd/>
            </a:ln>
          </p:spPr>
          <p:txBody>
            <a:bodyPr wrap="none" anchor="ctr"/>
            <a:lstStyle/>
            <a:p>
              <a:pPr eaLnBrk="1" hangingPunct="1"/>
              <a:endParaRPr lang="zh-CN" altLang="en-US">
                <a:latin typeface="Arial" charset="0"/>
                <a:ea typeface="宋体" charset="-122"/>
                <a:cs typeface="Arial" charset="0"/>
              </a:endParaRPr>
            </a:p>
          </p:txBody>
        </p:sp>
        <p:grpSp>
          <p:nvGrpSpPr>
            <p:cNvPr id="6" name="Group 24"/>
            <p:cNvGrpSpPr>
              <a:grpSpLocks/>
            </p:cNvGrpSpPr>
            <p:nvPr/>
          </p:nvGrpSpPr>
          <p:grpSpPr bwMode="auto">
            <a:xfrm>
              <a:off x="587" y="1392"/>
              <a:ext cx="369" cy="369"/>
              <a:chOff x="587" y="1392"/>
              <a:chExt cx="369" cy="369"/>
            </a:xfrm>
          </p:grpSpPr>
          <p:sp>
            <p:nvSpPr>
              <p:cNvPr id="18453" name="Oval 25"/>
              <p:cNvSpPr>
                <a:spLocks noChangeArrowheads="1"/>
              </p:cNvSpPr>
              <p:nvPr/>
            </p:nvSpPr>
            <p:spPr bwMode="gray">
              <a:xfrm>
                <a:off x="587" y="1392"/>
                <a:ext cx="369" cy="369"/>
              </a:xfrm>
              <a:prstGeom prst="ellipse">
                <a:avLst/>
              </a:prstGeom>
              <a:gradFill rotWithShape="1">
                <a:gsLst>
                  <a:gs pos="0">
                    <a:srgbClr val="636869"/>
                  </a:gs>
                  <a:gs pos="100000">
                    <a:srgbClr val="D6E1E2"/>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8454" name="Oval 26"/>
              <p:cNvSpPr>
                <a:spLocks noChangeArrowheads="1"/>
              </p:cNvSpPr>
              <p:nvPr/>
            </p:nvSpPr>
            <p:spPr bwMode="gray">
              <a:xfrm>
                <a:off x="592" y="1394"/>
                <a:ext cx="359" cy="360"/>
              </a:xfrm>
              <a:prstGeom prst="ellipse">
                <a:avLst/>
              </a:prstGeom>
              <a:gradFill rotWithShape="1">
                <a:gsLst>
                  <a:gs pos="0">
                    <a:srgbClr val="D6E1E2">
                      <a:alpha val="0"/>
                    </a:srgbClr>
                  </a:gs>
                  <a:gs pos="100000">
                    <a:srgbClr val="F1F5F5"/>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8455" name="Oval 27"/>
              <p:cNvSpPr>
                <a:spLocks noChangeArrowheads="1"/>
              </p:cNvSpPr>
              <p:nvPr/>
            </p:nvSpPr>
            <p:spPr bwMode="gray">
              <a:xfrm>
                <a:off x="596" y="1397"/>
                <a:ext cx="342" cy="337"/>
              </a:xfrm>
              <a:prstGeom prst="ellipse">
                <a:avLst/>
              </a:prstGeom>
              <a:gradFill rotWithShape="1">
                <a:gsLst>
                  <a:gs pos="0">
                    <a:srgbClr val="AAB2B3"/>
                  </a:gs>
                  <a:gs pos="100000">
                    <a:srgbClr val="D6E1E2">
                      <a:alpha val="48000"/>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sp>
            <p:nvSpPr>
              <p:cNvPr id="18456" name="Oval 28"/>
              <p:cNvSpPr>
                <a:spLocks noChangeArrowheads="1"/>
              </p:cNvSpPr>
              <p:nvPr/>
            </p:nvSpPr>
            <p:spPr bwMode="gray">
              <a:xfrm>
                <a:off x="615" y="1407"/>
                <a:ext cx="305" cy="273"/>
              </a:xfrm>
              <a:prstGeom prst="ellipse">
                <a:avLst/>
              </a:prstGeom>
              <a:gradFill rotWithShape="1">
                <a:gsLst>
                  <a:gs pos="0">
                    <a:srgbClr val="FFFFFF"/>
                  </a:gs>
                  <a:gs pos="100000">
                    <a:srgbClr val="D6E1E2">
                      <a:alpha val="37999"/>
                    </a:srgbClr>
                  </a:gs>
                </a:gsLst>
                <a:lin ang="5400000" scaled="1"/>
              </a:gradFill>
              <a:ln w="9525" algn="ctr">
                <a:noFill/>
                <a:round/>
                <a:headEnd/>
                <a:tailEnd/>
              </a:ln>
            </p:spPr>
            <p:txBody>
              <a:bodyPr vert="eaVert" wrap="none" anchor="ctr"/>
              <a:lstStyle/>
              <a:p>
                <a:pPr eaLnBrk="1" hangingPunct="1"/>
                <a:endParaRPr lang="zh-CN" altLang="en-US">
                  <a:latin typeface="Arial" charset="0"/>
                  <a:ea typeface="宋体" charset="-122"/>
                  <a:cs typeface="Arial" charset="0"/>
                </a:endParaRPr>
              </a:p>
            </p:txBody>
          </p:sp>
        </p:grpSp>
      </p:grpSp>
      <p:sp>
        <p:nvSpPr>
          <p:cNvPr id="18445" name="Text Box 32"/>
          <p:cNvSpPr txBox="1">
            <a:spLocks noChangeArrowheads="1"/>
          </p:cNvSpPr>
          <p:nvPr/>
        </p:nvSpPr>
        <p:spPr bwMode="gray">
          <a:xfrm>
            <a:off x="2294916" y="4883848"/>
            <a:ext cx="381000" cy="457200"/>
          </a:xfrm>
          <a:prstGeom prst="rect">
            <a:avLst/>
          </a:prstGeom>
          <a:noFill/>
          <a:ln w="9525">
            <a:noFill/>
            <a:miter lim="800000"/>
            <a:headEnd/>
            <a:tailEnd/>
          </a:ln>
        </p:spPr>
        <p:txBody>
          <a:bodyPr>
            <a:spAutoFit/>
          </a:bodyPr>
          <a:lstStyle/>
          <a:p>
            <a:pPr algn="ctr" eaLnBrk="1" hangingPunct="1">
              <a:spcBef>
                <a:spcPct val="50000"/>
              </a:spcBef>
            </a:pPr>
            <a:r>
              <a:rPr lang="en-US" altLang="zh-CN" sz="2400" b="1" dirty="0">
                <a:solidFill>
                  <a:srgbClr val="080808"/>
                </a:solidFill>
                <a:latin typeface="Arial" charset="0"/>
                <a:ea typeface="宋体" charset="-122"/>
                <a:cs typeface="Arial" charset="0"/>
              </a:rPr>
              <a:t>2</a:t>
            </a:r>
          </a:p>
        </p:txBody>
      </p:sp>
      <p:sp>
        <p:nvSpPr>
          <p:cNvPr id="18446" name="Text Box 36"/>
          <p:cNvSpPr txBox="1">
            <a:spLocks noChangeArrowheads="1"/>
          </p:cNvSpPr>
          <p:nvPr/>
        </p:nvSpPr>
        <p:spPr bwMode="auto">
          <a:xfrm>
            <a:off x="2843213" y="3347271"/>
            <a:ext cx="5905500" cy="757130"/>
          </a:xfrm>
          <a:prstGeom prst="rect">
            <a:avLst/>
          </a:prstGeom>
          <a:noFill/>
          <a:ln w="9525">
            <a:noFill/>
            <a:miter lim="800000"/>
            <a:headEnd/>
            <a:tailEnd/>
          </a:ln>
        </p:spPr>
        <p:txBody>
          <a:bodyPr>
            <a:spAutoFit/>
          </a:bodyPr>
          <a:lstStyle/>
          <a:p>
            <a:pPr>
              <a:lnSpc>
                <a:spcPct val="120000"/>
              </a:lnSpc>
              <a:spcBef>
                <a:spcPct val="50000"/>
              </a:spcBef>
            </a:pPr>
            <a:r>
              <a:rPr lang="zh-CN" altLang="zh-CN" dirty="0"/>
              <a:t>主要活性物质为</a:t>
            </a:r>
            <a:r>
              <a:rPr lang="zh-CN" altLang="zh-CN" dirty="0" smtClean="0"/>
              <a:t>挥发油</a:t>
            </a:r>
            <a:r>
              <a:rPr lang="zh-CN" altLang="en-US" dirty="0" smtClean="0"/>
              <a:t>。还有</a:t>
            </a:r>
            <a:r>
              <a:rPr lang="zh-CN" altLang="zh-CN" dirty="0" smtClean="0"/>
              <a:t>黄酮</a:t>
            </a:r>
            <a:r>
              <a:rPr lang="zh-CN" altLang="zh-CN" dirty="0"/>
              <a:t>寡</a:t>
            </a:r>
            <a:r>
              <a:rPr lang="zh-CN" altLang="zh-CN" dirty="0" smtClean="0"/>
              <a:t>糖苷</a:t>
            </a:r>
            <a:r>
              <a:rPr lang="zh-CN" altLang="en-US" dirty="0" smtClean="0"/>
              <a:t>、</a:t>
            </a:r>
            <a:r>
              <a:rPr lang="zh-CN" altLang="zh-CN" dirty="0" smtClean="0"/>
              <a:t>牡</a:t>
            </a:r>
            <a:r>
              <a:rPr lang="zh-CN" altLang="zh-CN" dirty="0"/>
              <a:t>荆素和荭草</a:t>
            </a:r>
            <a:r>
              <a:rPr lang="zh-CN" altLang="zh-CN" dirty="0" smtClean="0"/>
              <a:t>素</a:t>
            </a:r>
            <a:r>
              <a:rPr lang="zh-CN" altLang="en-US" dirty="0" smtClean="0"/>
              <a:t>、</a:t>
            </a:r>
            <a:r>
              <a:rPr lang="zh-CN" altLang="zh-CN" dirty="0"/>
              <a:t>多种肽类化合物</a:t>
            </a:r>
            <a:r>
              <a:rPr lang="zh-CN" altLang="en-US" dirty="0" smtClean="0">
                <a:latin typeface="微软雅黑" panose="020B0503020204020204" pitchFamily="34" charset="-122"/>
                <a:ea typeface="微软雅黑" panose="020B0503020204020204" pitchFamily="34" charset="-122"/>
              </a:rPr>
              <a:t>等</a:t>
            </a:r>
            <a:r>
              <a:rPr lang="zh-CN" altLang="en-US" dirty="0">
                <a:latin typeface="微软雅黑" panose="020B0503020204020204" pitchFamily="34" charset="-122"/>
                <a:ea typeface="微软雅黑" panose="020B0503020204020204" pitchFamily="34" charset="-122"/>
              </a:rPr>
              <a:t>。</a:t>
            </a:r>
            <a:r>
              <a:rPr lang="zh-CN" altLang="en-US" dirty="0">
                <a:ea typeface="宋体" charset="-122"/>
              </a:rPr>
              <a:t> </a:t>
            </a:r>
          </a:p>
        </p:txBody>
      </p:sp>
      <p:sp>
        <p:nvSpPr>
          <p:cNvPr id="18447" name="Text Box 37"/>
          <p:cNvSpPr txBox="1">
            <a:spLocks noChangeArrowheads="1"/>
          </p:cNvSpPr>
          <p:nvPr/>
        </p:nvSpPr>
        <p:spPr bwMode="auto">
          <a:xfrm>
            <a:off x="2846793" y="4604755"/>
            <a:ext cx="5903912" cy="2446824"/>
          </a:xfrm>
          <a:prstGeom prst="rect">
            <a:avLst/>
          </a:prstGeom>
          <a:noFill/>
          <a:ln w="9525">
            <a:noFill/>
            <a:miter lim="800000"/>
            <a:headEnd/>
            <a:tailEnd/>
          </a:ln>
        </p:spPr>
        <p:txBody>
          <a:bodyPr>
            <a:spAutoFit/>
          </a:bodyPr>
          <a:lstStyle/>
          <a:p>
            <a:pPr eaLnBrk="1" hangingPunct="1">
              <a:spcBef>
                <a:spcPct val="50000"/>
              </a:spcBef>
              <a:buFont typeface="Wingdings" pitchFamily="2" charset="2"/>
              <a:buChar char="l"/>
            </a:pPr>
            <a:r>
              <a:rPr lang="zh-CN" altLang="en-US" dirty="0">
                <a:latin typeface="Arial" charset="0"/>
                <a:ea typeface="宋体" charset="-122"/>
                <a:cs typeface="Arial" charset="0"/>
              </a:rPr>
              <a:t> </a:t>
            </a:r>
            <a:r>
              <a:rPr lang="zh-CN" altLang="en-US" dirty="0">
                <a:latin typeface="微软雅黑" panose="020B0503020204020204" pitchFamily="34" charset="-122"/>
                <a:ea typeface="微软雅黑" panose="020B0503020204020204" pitchFamily="34" charset="-122"/>
                <a:cs typeface="Arial" charset="0"/>
              </a:rPr>
              <a:t>抗</a:t>
            </a:r>
            <a:r>
              <a:rPr lang="zh-CN" altLang="en-US" dirty="0" smtClean="0">
                <a:latin typeface="微软雅黑" panose="020B0503020204020204" pitchFamily="34" charset="-122"/>
                <a:ea typeface="微软雅黑" panose="020B0503020204020204" pitchFamily="34" charset="-122"/>
                <a:cs typeface="Arial" charset="0"/>
              </a:rPr>
              <a:t>肿瘤</a:t>
            </a:r>
            <a:endParaRPr lang="zh-CN" altLang="en-US" dirty="0">
              <a:latin typeface="微软雅黑" panose="020B0503020204020204" pitchFamily="34" charset="-122"/>
              <a:ea typeface="微软雅黑" panose="020B0503020204020204" pitchFamily="34" charset="-122"/>
              <a:cs typeface="Arial" charset="0"/>
            </a:endParaRPr>
          </a:p>
          <a:p>
            <a:pPr lvl="0">
              <a:spcBef>
                <a:spcPct val="50000"/>
              </a:spcBef>
              <a:buFont typeface="Wingdings" pitchFamily="2" charset="2"/>
              <a:buChar char="l"/>
            </a:pPr>
            <a:r>
              <a:rPr lang="zh-CN" altLang="zh-CN" dirty="0"/>
              <a:t>中枢抑制及抗惊厥作用</a:t>
            </a:r>
          </a:p>
          <a:p>
            <a:pPr>
              <a:spcBef>
                <a:spcPct val="50000"/>
              </a:spcBef>
              <a:buFont typeface="Wingdings" pitchFamily="2" charset="2"/>
              <a:buChar char="l"/>
            </a:pPr>
            <a:r>
              <a:rPr lang="zh-CN" altLang="zh-CN" dirty="0"/>
              <a:t>对心血管系统的</a:t>
            </a:r>
            <a:r>
              <a:rPr lang="zh-CN" altLang="zh-CN" dirty="0" smtClean="0"/>
              <a:t>作用</a:t>
            </a:r>
            <a:endParaRPr lang="en-US" altLang="zh-CN" dirty="0" smtClean="0"/>
          </a:p>
          <a:p>
            <a:pPr>
              <a:spcBef>
                <a:spcPct val="50000"/>
              </a:spcBef>
              <a:buFont typeface="Wingdings" pitchFamily="2" charset="2"/>
              <a:buChar char="l"/>
            </a:pPr>
            <a:r>
              <a:rPr lang="zh-CN" altLang="en-US" dirty="0">
                <a:latin typeface="微软雅黑" panose="020B0503020204020204" pitchFamily="34" charset="-122"/>
                <a:ea typeface="微软雅黑" panose="020B0503020204020204" pitchFamily="34" charset="-122"/>
                <a:cs typeface="Arial" charset="0"/>
              </a:rPr>
              <a:t>抑菌、抗炎镇痛</a:t>
            </a:r>
            <a:r>
              <a:rPr lang="zh-CN" altLang="en-US" dirty="0" smtClean="0">
                <a:latin typeface="微软雅黑" panose="020B0503020204020204" pitchFamily="34" charset="-122"/>
                <a:ea typeface="微软雅黑" panose="020B0503020204020204" pitchFamily="34" charset="-122"/>
                <a:cs typeface="Arial" charset="0"/>
              </a:rPr>
              <a:t>作用</a:t>
            </a:r>
            <a:endParaRPr lang="zh-CN" altLang="en-US" dirty="0">
              <a:latin typeface="微软雅黑" panose="020B0503020204020204" pitchFamily="34" charset="-122"/>
              <a:ea typeface="微软雅黑" panose="020B0503020204020204" pitchFamily="34" charset="-122"/>
              <a:cs typeface="Arial" charset="0"/>
            </a:endParaRPr>
          </a:p>
          <a:p>
            <a:pPr lvl="0">
              <a:spcBef>
                <a:spcPct val="50000"/>
              </a:spcBef>
              <a:buFont typeface="Wingdings" pitchFamily="2" charset="2"/>
              <a:buChar char="l"/>
            </a:pPr>
            <a:r>
              <a:rPr lang="zh-CN" altLang="zh-CN" dirty="0"/>
              <a:t>对免疫功能及抗衰老作用</a:t>
            </a:r>
          </a:p>
          <a:p>
            <a:pPr eaLnBrk="1" hangingPunct="1">
              <a:spcBef>
                <a:spcPct val="50000"/>
              </a:spcBef>
            </a:pPr>
            <a:endParaRPr lang="zh-CN" altLang="en-US" dirty="0">
              <a:latin typeface="宋体" charset="-122"/>
              <a:ea typeface="宋体" charset="-122"/>
              <a:cs typeface="Arial" charset="0"/>
            </a:endParaRPr>
          </a:p>
        </p:txBody>
      </p:sp>
      <p:sp>
        <p:nvSpPr>
          <p:cNvPr id="18448" name="Text Box 32"/>
          <p:cNvSpPr txBox="1">
            <a:spLocks noChangeArrowheads="1"/>
          </p:cNvSpPr>
          <p:nvPr/>
        </p:nvSpPr>
        <p:spPr bwMode="auto">
          <a:xfrm>
            <a:off x="2843213" y="3058346"/>
            <a:ext cx="2305050" cy="336550"/>
          </a:xfrm>
          <a:prstGeom prst="rect">
            <a:avLst/>
          </a:prstGeom>
          <a:noFill/>
          <a:ln w="9525">
            <a:noFill/>
            <a:miter lim="800000"/>
            <a:headEnd/>
            <a:tailEnd/>
          </a:ln>
        </p:spPr>
        <p:txBody>
          <a:bodyPr>
            <a:spAutoFit/>
          </a:bodyPr>
          <a:lstStyle/>
          <a:p>
            <a:pPr eaLnBrk="1" hangingPunct="1">
              <a:spcBef>
                <a:spcPct val="50000"/>
              </a:spcBef>
            </a:pPr>
            <a:r>
              <a:rPr lang="zh-CN" altLang="en-US" sz="1600" b="1" dirty="0" smtClean="0">
                <a:solidFill>
                  <a:srgbClr val="0066FF"/>
                </a:solidFill>
                <a:latin typeface="Arial" charset="0"/>
                <a:ea typeface="黑体" pitchFamily="49" charset="-122"/>
                <a:cs typeface="Arial" charset="0"/>
              </a:rPr>
              <a:t>化学成分</a:t>
            </a:r>
            <a:endParaRPr lang="zh-CN" altLang="en-US" sz="1600" b="1" dirty="0">
              <a:solidFill>
                <a:srgbClr val="0066FF"/>
              </a:solidFill>
              <a:latin typeface="Arial" charset="0"/>
              <a:ea typeface="黑体" pitchFamily="49" charset="-122"/>
              <a:cs typeface="Arial" charset="0"/>
            </a:endParaRPr>
          </a:p>
        </p:txBody>
      </p:sp>
      <p:sp>
        <p:nvSpPr>
          <p:cNvPr id="18449" name="Text Box 33"/>
          <p:cNvSpPr txBox="1">
            <a:spLocks noChangeArrowheads="1"/>
          </p:cNvSpPr>
          <p:nvPr/>
        </p:nvSpPr>
        <p:spPr bwMode="auto">
          <a:xfrm>
            <a:off x="2816837" y="4301282"/>
            <a:ext cx="2305050" cy="336550"/>
          </a:xfrm>
          <a:prstGeom prst="rect">
            <a:avLst/>
          </a:prstGeom>
          <a:noFill/>
          <a:ln w="9525">
            <a:noFill/>
            <a:miter lim="800000"/>
            <a:headEnd/>
            <a:tailEnd/>
          </a:ln>
        </p:spPr>
        <p:txBody>
          <a:bodyPr>
            <a:spAutoFit/>
          </a:bodyPr>
          <a:lstStyle/>
          <a:p>
            <a:pPr eaLnBrk="1" hangingPunct="1">
              <a:spcBef>
                <a:spcPct val="50000"/>
              </a:spcBef>
            </a:pPr>
            <a:r>
              <a:rPr lang="zh-CN" altLang="en-US" sz="1600" b="1" dirty="0">
                <a:solidFill>
                  <a:srgbClr val="0066FF"/>
                </a:solidFill>
                <a:latin typeface="Arial" charset="0"/>
                <a:ea typeface="黑体" pitchFamily="49" charset="-122"/>
                <a:cs typeface="Arial" charset="0"/>
              </a:rPr>
              <a:t>药理</a:t>
            </a:r>
            <a:r>
              <a:rPr lang="zh-CN" altLang="en-US" sz="1600" b="1" dirty="0" smtClean="0">
                <a:solidFill>
                  <a:srgbClr val="0066FF"/>
                </a:solidFill>
                <a:latin typeface="Arial" charset="0"/>
                <a:ea typeface="黑体" pitchFamily="49" charset="-122"/>
                <a:cs typeface="Arial" charset="0"/>
              </a:rPr>
              <a:t>作用</a:t>
            </a:r>
            <a:endParaRPr lang="zh-CN" altLang="en-US" sz="1600" b="1" dirty="0">
              <a:solidFill>
                <a:srgbClr val="0066FF"/>
              </a:solidFill>
              <a:latin typeface="Arial" charset="0"/>
              <a:ea typeface="黑体" pitchFamily="49" charset="-122"/>
              <a:cs typeface="Arial" charset="0"/>
            </a:endParaRPr>
          </a:p>
        </p:txBody>
      </p:sp>
      <p:pic>
        <p:nvPicPr>
          <p:cNvPr id="18450" name="Picture 36" descr="342ac65c10385343aee4bfb59313b07eca80887e"/>
          <p:cNvPicPr>
            <a:picLocks noChangeAspect="1" noChangeArrowheads="1"/>
          </p:cNvPicPr>
          <p:nvPr/>
        </p:nvPicPr>
        <p:blipFill>
          <a:blip r:embed="rId2" cstate="print"/>
          <a:srcRect/>
          <a:stretch>
            <a:fillRect/>
          </a:stretch>
        </p:blipFill>
        <p:spPr bwMode="auto">
          <a:xfrm>
            <a:off x="439731" y="1201157"/>
            <a:ext cx="2808287" cy="1792288"/>
          </a:xfrm>
          <a:prstGeom prst="rect">
            <a:avLst/>
          </a:prstGeom>
          <a:noFill/>
          <a:ln w="9525">
            <a:noFill/>
            <a:miter lim="800000"/>
            <a:headEnd/>
            <a:tailEnd/>
          </a:ln>
        </p:spPr>
      </p:pic>
      <p:pic>
        <p:nvPicPr>
          <p:cNvPr id="31"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40264731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2592052" y="66527"/>
            <a:ext cx="4918342" cy="1143000"/>
          </a:xfrm>
        </p:spPr>
        <p:txBody>
          <a:bodyPr/>
          <a:lstStyle/>
          <a:p>
            <a:r>
              <a:rPr lang="zh-CN" altLang="en-US" sz="4400" b="1" dirty="0" smtClean="0">
                <a:solidFill>
                  <a:srgbClr val="006600"/>
                </a:solidFill>
                <a:latin typeface="华文新魏" pitchFamily="2" charset="-122"/>
                <a:ea typeface="华文新魏" pitchFamily="2" charset="-122"/>
              </a:rPr>
              <a:t>蜈蚣抗肿瘤作用</a:t>
            </a:r>
            <a:endParaRPr lang="zh-CN" altLang="en-US" sz="4400" b="1" dirty="0">
              <a:solidFill>
                <a:srgbClr val="006600"/>
              </a:solidFill>
              <a:latin typeface="华文新魏" pitchFamily="2" charset="-122"/>
              <a:ea typeface="华文新魏" pitchFamily="2" charset="-122"/>
            </a:endParaRPr>
          </a:p>
        </p:txBody>
      </p:sp>
      <p:sp>
        <p:nvSpPr>
          <p:cNvPr id="4" name="矩形 3"/>
          <p:cNvSpPr/>
          <p:nvPr/>
        </p:nvSpPr>
        <p:spPr>
          <a:xfrm>
            <a:off x="642910" y="1582341"/>
            <a:ext cx="8001056" cy="3477875"/>
          </a:xfrm>
          <a:prstGeom prst="rect">
            <a:avLst/>
          </a:prstGeom>
        </p:spPr>
        <p:txBody>
          <a:bodyPr wrap="square">
            <a:spAutoFit/>
          </a:bodyPr>
          <a:lstStyle/>
          <a:p>
            <a:pPr marL="342900" indent="-342900">
              <a:lnSpc>
                <a:spcPct val="150000"/>
              </a:lnSpc>
              <a:spcBef>
                <a:spcPts val="1200"/>
              </a:spcBef>
              <a:buFont typeface="Wingdings" panose="05000000000000000000" pitchFamily="2" charset="2"/>
              <a:buChar char="Ø"/>
            </a:pPr>
            <a:r>
              <a:rPr lang="zh-CN" altLang="en-US" sz="2400" b="1" dirty="0" smtClean="0">
                <a:solidFill>
                  <a:schemeClr val="accent4">
                    <a:lumMod val="60000"/>
                    <a:lumOff val="40000"/>
                  </a:schemeClr>
                </a:solidFill>
                <a:latin typeface="+mn-ea"/>
              </a:rPr>
              <a:t>抑制肿瘤细胞增值</a:t>
            </a:r>
            <a:endParaRPr lang="en-US" altLang="zh-CN" sz="2400" b="1" dirty="0" smtClean="0">
              <a:solidFill>
                <a:schemeClr val="accent4">
                  <a:lumMod val="60000"/>
                  <a:lumOff val="40000"/>
                </a:schemeClr>
              </a:solidFill>
              <a:latin typeface="+mn-ea"/>
            </a:endParaRPr>
          </a:p>
          <a:p>
            <a:pPr marL="342900" indent="-342900">
              <a:lnSpc>
                <a:spcPct val="150000"/>
              </a:lnSpc>
              <a:spcBef>
                <a:spcPts val="1200"/>
              </a:spcBef>
              <a:buFont typeface="Wingdings" panose="05000000000000000000" pitchFamily="2" charset="2"/>
              <a:buChar char="Ø"/>
            </a:pPr>
            <a:r>
              <a:rPr lang="zh-CN" altLang="en-US" sz="2400" b="1" dirty="0">
                <a:solidFill>
                  <a:schemeClr val="accent4">
                    <a:lumMod val="60000"/>
                    <a:lumOff val="40000"/>
                  </a:schemeClr>
                </a:solidFill>
                <a:latin typeface="+mn-ea"/>
              </a:rPr>
              <a:t>阻滞肿瘤细胞周期</a:t>
            </a:r>
            <a:r>
              <a:rPr lang="en-US" altLang="zh-CN" sz="2400" b="1" dirty="0">
                <a:solidFill>
                  <a:schemeClr val="accent4">
                    <a:lumMod val="60000"/>
                    <a:lumOff val="40000"/>
                  </a:schemeClr>
                </a:solidFill>
                <a:latin typeface="+mn-ea"/>
              </a:rPr>
              <a:t>, </a:t>
            </a:r>
            <a:r>
              <a:rPr lang="zh-CN" altLang="en-US" sz="2400" b="1" dirty="0">
                <a:solidFill>
                  <a:schemeClr val="accent4">
                    <a:lumMod val="60000"/>
                    <a:lumOff val="40000"/>
                  </a:schemeClr>
                </a:solidFill>
                <a:latin typeface="+mn-ea"/>
              </a:rPr>
              <a:t>诱导</a:t>
            </a:r>
            <a:r>
              <a:rPr lang="zh-CN" altLang="en-US" sz="2400" b="1" dirty="0" smtClean="0">
                <a:solidFill>
                  <a:schemeClr val="accent4">
                    <a:lumMod val="60000"/>
                    <a:lumOff val="40000"/>
                  </a:schemeClr>
                </a:solidFill>
                <a:latin typeface="+mn-ea"/>
              </a:rPr>
              <a:t>细胞凋亡</a:t>
            </a:r>
            <a:endParaRPr lang="en-US" altLang="zh-CN" sz="2400" b="1" dirty="0" smtClean="0">
              <a:solidFill>
                <a:schemeClr val="accent4">
                  <a:lumMod val="60000"/>
                  <a:lumOff val="40000"/>
                </a:schemeClr>
              </a:solidFill>
              <a:latin typeface="+mn-ea"/>
            </a:endParaRPr>
          </a:p>
          <a:p>
            <a:pPr marL="342900" indent="-342900">
              <a:lnSpc>
                <a:spcPct val="150000"/>
              </a:lnSpc>
              <a:spcBef>
                <a:spcPts val="1200"/>
              </a:spcBef>
              <a:buFont typeface="Wingdings" panose="05000000000000000000" pitchFamily="2" charset="2"/>
              <a:buChar char="Ø"/>
            </a:pPr>
            <a:r>
              <a:rPr lang="zh-CN" altLang="en-US" sz="2400" b="1" dirty="0">
                <a:solidFill>
                  <a:schemeClr val="accent4">
                    <a:lumMod val="60000"/>
                    <a:lumOff val="40000"/>
                  </a:schemeClr>
                </a:solidFill>
                <a:latin typeface="+mn-ea"/>
              </a:rPr>
              <a:t>抑制肿瘤新生血管形成</a:t>
            </a:r>
          </a:p>
          <a:p>
            <a:pPr marL="342900" indent="-342900">
              <a:lnSpc>
                <a:spcPct val="150000"/>
              </a:lnSpc>
              <a:spcBef>
                <a:spcPts val="1200"/>
              </a:spcBef>
              <a:buFont typeface="Wingdings" panose="05000000000000000000" pitchFamily="2" charset="2"/>
              <a:buChar char="Ø"/>
            </a:pPr>
            <a:endParaRPr lang="zh-CN" altLang="en-US" sz="2400" b="1" dirty="0">
              <a:solidFill>
                <a:srgbClr val="00B050"/>
              </a:solidFill>
              <a:latin typeface="+mn-ea"/>
            </a:endParaRPr>
          </a:p>
          <a:p>
            <a:pPr marL="342900" indent="-342900">
              <a:lnSpc>
                <a:spcPct val="150000"/>
              </a:lnSpc>
              <a:spcBef>
                <a:spcPts val="1200"/>
              </a:spcBef>
              <a:buFont typeface="Wingdings" panose="05000000000000000000" pitchFamily="2" charset="2"/>
              <a:buChar char="Ø"/>
            </a:pPr>
            <a:endParaRPr lang="zh-CN" altLang="en-US" sz="2400" b="1" dirty="0" smtClean="0">
              <a:solidFill>
                <a:srgbClr val="00B050"/>
              </a:solidFill>
              <a:latin typeface="+mn-ea"/>
            </a:endParaRPr>
          </a:p>
        </p:txBody>
      </p:sp>
      <p:sp>
        <p:nvSpPr>
          <p:cNvPr id="6" name="Rectangle 5"/>
          <p:cNvSpPr>
            <a:spLocks noChangeArrowheads="1"/>
          </p:cNvSpPr>
          <p:nvPr/>
        </p:nvSpPr>
        <p:spPr bwMode="auto">
          <a:xfrm>
            <a:off x="393997" y="5433030"/>
            <a:ext cx="8226632" cy="427484"/>
          </a:xfrm>
          <a:prstGeom prst="rect">
            <a:avLst/>
          </a:prstGeom>
          <a:solidFill>
            <a:srgbClr val="FF99CC">
              <a:alpha val="43137"/>
            </a:srgbClr>
          </a:solidFill>
          <a:ln w="9525" algn="ctr">
            <a:solidFill>
              <a:schemeClr val="bg1"/>
            </a:solidFill>
            <a:miter lim="800000"/>
            <a:headEnd/>
            <a:tailEnd/>
          </a:ln>
        </p:spPr>
        <p:txBody>
          <a:bodyPr wrap="none" anchor="ctr"/>
          <a:lstStyle/>
          <a:p>
            <a:pPr algn="ctr"/>
            <a:r>
              <a:rPr lang="zh-CN" altLang="en-US" sz="1400" dirty="0"/>
              <a:t>姜建伟</a:t>
            </a:r>
            <a:r>
              <a:rPr lang="en-US" altLang="zh-CN" sz="1400" dirty="0"/>
              <a:t>,</a:t>
            </a:r>
            <a:r>
              <a:rPr lang="zh-CN" altLang="en-US" sz="1400" dirty="0"/>
              <a:t>何福根</a:t>
            </a:r>
            <a:r>
              <a:rPr lang="en-US" altLang="zh-CN" sz="1400" dirty="0"/>
              <a:t>,</a:t>
            </a:r>
            <a:r>
              <a:rPr lang="zh-CN" altLang="en-US" sz="1400" dirty="0"/>
              <a:t>章红燕</a:t>
            </a:r>
            <a:r>
              <a:rPr lang="en-US" altLang="zh-CN" sz="1400" dirty="0"/>
              <a:t>. </a:t>
            </a:r>
            <a:r>
              <a:rPr lang="zh-CN" altLang="en-US" sz="1400" dirty="0"/>
              <a:t>中药蜈蚣抗肿瘤作用机制及临床应用研究进展</a:t>
            </a:r>
            <a:r>
              <a:rPr lang="en-US" altLang="zh-CN" sz="1400" dirty="0"/>
              <a:t>[J]. </a:t>
            </a:r>
            <a:r>
              <a:rPr lang="zh-CN" altLang="en-US" sz="1400" dirty="0"/>
              <a:t>海峡药学</a:t>
            </a:r>
            <a:r>
              <a:rPr lang="en-US" altLang="zh-CN" sz="1400" dirty="0"/>
              <a:t>,2012,24(09):28-29.</a:t>
            </a:r>
            <a:endParaRPr lang="zh-CN" altLang="en-US" sz="1400" dirty="0"/>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2827411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6000760" y="2500306"/>
            <a:ext cx="2943446" cy="2643206"/>
            <a:chOff x="41348" y="1406045"/>
            <a:chExt cx="1991838" cy="1674636"/>
          </a:xfrm>
        </p:grpSpPr>
        <p:sp>
          <p:nvSpPr>
            <p:cNvPr id="11" name="圆角矩形 10"/>
            <p:cNvSpPr/>
            <p:nvPr/>
          </p:nvSpPr>
          <p:spPr>
            <a:xfrm>
              <a:off x="51152" y="1406045"/>
              <a:ext cx="1982034" cy="1674636"/>
            </a:xfrm>
            <a:prstGeom prst="roundRect">
              <a:avLst>
                <a:gd name="adj" fmla="val 10000"/>
              </a:avLst>
            </a:prstGeom>
            <a:solidFill>
              <a:srgbClr val="FFFFFF">
                <a:alpha val="90000"/>
              </a:srgbClr>
            </a:solidFill>
          </p:spPr>
          <p:style>
            <a:lnRef idx="1">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圆角矩形 4"/>
            <p:cNvSpPr/>
            <p:nvPr/>
          </p:nvSpPr>
          <p:spPr>
            <a:xfrm>
              <a:off x="41348" y="1444583"/>
              <a:ext cx="1953300" cy="12387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endParaRPr lang="zh-CN" altLang="en-US" sz="1400" kern="1200" dirty="0">
                <a:solidFill>
                  <a:srgbClr val="1C1C1C"/>
                </a:solidFill>
              </a:endParaRPr>
            </a:p>
          </p:txBody>
        </p:sp>
      </p:grpSp>
      <p:sp>
        <p:nvSpPr>
          <p:cNvPr id="5" name="Text Box 4"/>
          <p:cNvSpPr txBox="1">
            <a:spLocks noChangeArrowheads="1"/>
          </p:cNvSpPr>
          <p:nvPr/>
        </p:nvSpPr>
        <p:spPr bwMode="auto">
          <a:xfrm>
            <a:off x="539750" y="875246"/>
            <a:ext cx="8064500" cy="1790234"/>
          </a:xfrm>
          <a:prstGeom prst="rect">
            <a:avLst/>
          </a:prstGeom>
          <a:noFill/>
          <a:ln w="9525">
            <a:noFill/>
            <a:miter lim="800000"/>
            <a:headEnd/>
            <a:tailEnd/>
          </a:ln>
          <a:effectLst/>
        </p:spPr>
        <p:txBody>
          <a:bodyPr>
            <a:spAutoFit/>
          </a:bodyPr>
          <a:lstStyle/>
          <a:p>
            <a:pPr algn="just">
              <a:lnSpc>
                <a:spcPts val="2500"/>
              </a:lnSpc>
            </a:pPr>
            <a:r>
              <a:rPr lang="zh-CN" altLang="en-US" sz="1600" dirty="0" smtClean="0">
                <a:latin typeface="黑体" pitchFamily="49" charset="-122"/>
                <a:ea typeface="黑体" pitchFamily="49" charset="-122"/>
              </a:rPr>
              <a:t>江苏省如皋市人民医院用</a:t>
            </a:r>
            <a:r>
              <a:rPr lang="zh-CN" altLang="en-US" sz="1600" b="1" dirty="0">
                <a:solidFill>
                  <a:srgbClr val="FF0000"/>
                </a:solidFill>
                <a:latin typeface="黑体" pitchFamily="49" charset="-122"/>
                <a:ea typeface="黑体" pitchFamily="49" charset="-122"/>
              </a:rPr>
              <a:t>季德胜蛇药片</a:t>
            </a:r>
            <a:r>
              <a:rPr lang="zh-CN" altLang="en-US" sz="1600" b="1" dirty="0" smtClean="0">
                <a:solidFill>
                  <a:srgbClr val="FF0000"/>
                </a:solidFill>
                <a:latin typeface="黑体" pitchFamily="49" charset="-122"/>
                <a:ea typeface="黑体" pitchFamily="49" charset="-122"/>
              </a:rPr>
              <a:t>联合</a:t>
            </a:r>
            <a:r>
              <a:rPr lang="en-US" altLang="zh-CN" sz="1600" b="1" dirty="0" smtClean="0">
                <a:solidFill>
                  <a:srgbClr val="FF0000"/>
                </a:solidFill>
                <a:latin typeface="黑体" pitchFamily="49" charset="-122"/>
                <a:ea typeface="黑体" pitchFamily="49" charset="-122"/>
              </a:rPr>
              <a:t>TACE</a:t>
            </a:r>
            <a:r>
              <a:rPr lang="zh-CN" altLang="en-US" sz="1600" b="1" dirty="0" smtClean="0">
                <a:solidFill>
                  <a:srgbClr val="FF0000"/>
                </a:solidFill>
                <a:latin typeface="黑体" pitchFamily="49" charset="-122"/>
                <a:ea typeface="黑体" pitchFamily="49" charset="-122"/>
              </a:rPr>
              <a:t>治疗</a:t>
            </a:r>
            <a:r>
              <a:rPr lang="zh-CN" altLang="en-US" sz="1600" dirty="0" smtClean="0">
                <a:latin typeface="黑体" pitchFamily="49" charset="-122"/>
                <a:ea typeface="黑体" pitchFamily="49" charset="-122"/>
              </a:rPr>
              <a:t>中晚期肝癌</a:t>
            </a:r>
            <a:r>
              <a:rPr lang="en-US" altLang="zh-CN" sz="1600" dirty="0" smtClean="0">
                <a:latin typeface="黑体" pitchFamily="49" charset="-122"/>
                <a:ea typeface="黑体" pitchFamily="49" charset="-122"/>
              </a:rPr>
              <a:t>28</a:t>
            </a:r>
            <a:r>
              <a:rPr lang="zh-CN" altLang="en-US" sz="1600" dirty="0" smtClean="0">
                <a:latin typeface="黑体" pitchFamily="49" charset="-122"/>
                <a:ea typeface="黑体" pitchFamily="49" charset="-122"/>
              </a:rPr>
              <a:t>例。</a:t>
            </a:r>
            <a:endParaRPr lang="en-US" altLang="zh-CN" sz="1600" dirty="0" smtClean="0">
              <a:latin typeface="黑体" pitchFamily="49" charset="-122"/>
              <a:ea typeface="黑体" pitchFamily="49" charset="-122"/>
            </a:endParaRPr>
          </a:p>
          <a:p>
            <a:pPr algn="just">
              <a:lnSpc>
                <a:spcPts val="2500"/>
              </a:lnSpc>
            </a:pPr>
            <a:r>
              <a:rPr lang="zh-CN" altLang="en-US" sz="1600" b="1" dirty="0" smtClean="0">
                <a:solidFill>
                  <a:srgbClr val="0000FF"/>
                </a:solidFill>
                <a:ea typeface="宋体" pitchFamily="2" charset="-122"/>
              </a:rPr>
              <a:t>治疗组：</a:t>
            </a:r>
            <a:r>
              <a:rPr lang="en-US" altLang="zh-CN" sz="1600" dirty="0" smtClean="0">
                <a:latin typeface="黑体" pitchFamily="49" charset="-122"/>
                <a:ea typeface="黑体" pitchFamily="49" charset="-122"/>
              </a:rPr>
              <a:t> TACE </a:t>
            </a:r>
            <a:r>
              <a:rPr lang="zh-CN" altLang="en-US" sz="1600" dirty="0" smtClean="0">
                <a:latin typeface="宋体" pitchFamily="2" charset="-122"/>
                <a:ea typeface="宋体" pitchFamily="2" charset="-122"/>
              </a:rPr>
              <a:t>治疗后给予季德胜蛇药片口服（每次</a:t>
            </a:r>
            <a:r>
              <a:rPr lang="en-US" altLang="zh-CN" sz="1600" dirty="0" smtClean="0">
                <a:latin typeface="宋体" pitchFamily="2" charset="-122"/>
                <a:ea typeface="宋体" pitchFamily="2" charset="-122"/>
              </a:rPr>
              <a:t>10</a:t>
            </a:r>
            <a:r>
              <a:rPr lang="zh-CN" altLang="en-US" sz="1600" dirty="0" smtClean="0">
                <a:latin typeface="宋体" pitchFamily="2" charset="-122"/>
                <a:ea typeface="宋体" pitchFamily="2" charset="-122"/>
              </a:rPr>
              <a:t>片，每日</a:t>
            </a:r>
            <a:r>
              <a:rPr lang="en-US" altLang="zh-CN" sz="1600" dirty="0" smtClean="0">
                <a:latin typeface="宋体" pitchFamily="2" charset="-122"/>
                <a:ea typeface="宋体" pitchFamily="2" charset="-122"/>
              </a:rPr>
              <a:t>2</a:t>
            </a:r>
            <a:r>
              <a:rPr lang="zh-CN" altLang="en-US" sz="1600" dirty="0" smtClean="0">
                <a:latin typeface="宋体" pitchFamily="2" charset="-122"/>
                <a:ea typeface="宋体" pitchFamily="2" charset="-122"/>
              </a:rPr>
              <a:t>次）</a:t>
            </a:r>
            <a:endParaRPr lang="en-US" altLang="zh-CN" sz="1600" dirty="0" smtClean="0">
              <a:latin typeface="宋体" pitchFamily="2" charset="-122"/>
              <a:ea typeface="宋体" pitchFamily="2" charset="-122"/>
            </a:endParaRPr>
          </a:p>
          <a:p>
            <a:pPr algn="just">
              <a:lnSpc>
                <a:spcPts val="2500"/>
              </a:lnSpc>
            </a:pPr>
            <a:r>
              <a:rPr lang="zh-CN" altLang="en-US" sz="1600" b="1" dirty="0" smtClean="0">
                <a:solidFill>
                  <a:srgbClr val="0000FF"/>
                </a:solidFill>
                <a:ea typeface="宋体" pitchFamily="2" charset="-122"/>
              </a:rPr>
              <a:t>对照组：</a:t>
            </a:r>
            <a:r>
              <a:rPr lang="zh-CN" altLang="en-US" sz="1600" dirty="0" smtClean="0">
                <a:ea typeface="宋体" pitchFamily="2" charset="-122"/>
              </a:rPr>
              <a:t>只进行</a:t>
            </a:r>
            <a:r>
              <a:rPr lang="en-US" altLang="zh-CN" sz="1600" dirty="0" smtClean="0">
                <a:latin typeface="黑体" pitchFamily="49" charset="-122"/>
                <a:ea typeface="黑体" pitchFamily="49" charset="-122"/>
              </a:rPr>
              <a:t>TACE</a:t>
            </a:r>
            <a:endParaRPr lang="en-US" altLang="zh-CN" sz="1600" dirty="0" smtClean="0">
              <a:ea typeface="宋体" pitchFamily="2" charset="-122"/>
            </a:endParaRPr>
          </a:p>
          <a:p>
            <a:pPr algn="just">
              <a:lnSpc>
                <a:spcPts val="2500"/>
              </a:lnSpc>
            </a:pPr>
            <a:endParaRPr lang="en-US" altLang="zh-CN" sz="1600" dirty="0" smtClean="0">
              <a:ea typeface="宋体" pitchFamily="2" charset="-122"/>
            </a:endParaRPr>
          </a:p>
          <a:p>
            <a:pPr>
              <a:spcBef>
                <a:spcPct val="50000"/>
              </a:spcBef>
            </a:pPr>
            <a:endParaRPr lang="zh-CN" altLang="en-US" dirty="0">
              <a:ea typeface="宋体" pitchFamily="2" charset="-122"/>
            </a:endParaRPr>
          </a:p>
        </p:txBody>
      </p:sp>
      <p:sp>
        <p:nvSpPr>
          <p:cNvPr id="6" name="TextBox 5"/>
          <p:cNvSpPr txBox="1"/>
          <p:nvPr/>
        </p:nvSpPr>
        <p:spPr>
          <a:xfrm>
            <a:off x="500034" y="1857364"/>
            <a:ext cx="1571636" cy="338554"/>
          </a:xfrm>
          <a:prstGeom prst="rect">
            <a:avLst/>
          </a:prstGeom>
          <a:noFill/>
        </p:spPr>
        <p:txBody>
          <a:bodyPr wrap="square" rtlCol="0">
            <a:spAutoFit/>
          </a:bodyPr>
          <a:lstStyle/>
          <a:p>
            <a:r>
              <a:rPr lang="zh-CN" altLang="en-US" sz="1600" b="1" dirty="0" smtClean="0">
                <a:solidFill>
                  <a:srgbClr val="C00000"/>
                </a:solidFill>
                <a:latin typeface="宋体" pitchFamily="2" charset="-122"/>
                <a:ea typeface="宋体" pitchFamily="2" charset="-122"/>
              </a:rPr>
              <a:t>治疗结果：</a:t>
            </a:r>
            <a:endParaRPr lang="zh-CN" altLang="en-US" sz="1600" b="1" dirty="0">
              <a:solidFill>
                <a:srgbClr val="C00000"/>
              </a:solidFill>
              <a:latin typeface="宋体" pitchFamily="2" charset="-122"/>
              <a:ea typeface="宋体" pitchFamily="2" charset="-122"/>
            </a:endParaRPr>
          </a:p>
        </p:txBody>
      </p:sp>
      <p:pic>
        <p:nvPicPr>
          <p:cNvPr id="8" name="Picture 2"/>
          <p:cNvPicPr>
            <a:picLocks noChangeAspect="1" noChangeArrowheads="1"/>
          </p:cNvPicPr>
          <p:nvPr/>
        </p:nvPicPr>
        <p:blipFill>
          <a:blip r:embed="rId3" cstate="print"/>
          <a:srcRect/>
          <a:stretch>
            <a:fillRect/>
          </a:stretch>
        </p:blipFill>
        <p:spPr bwMode="auto">
          <a:xfrm>
            <a:off x="785786" y="2214554"/>
            <a:ext cx="4862547" cy="3315373"/>
          </a:xfrm>
          <a:prstGeom prst="rect">
            <a:avLst/>
          </a:prstGeom>
          <a:noFill/>
          <a:ln w="9525">
            <a:noFill/>
            <a:miter lim="800000"/>
            <a:headEnd/>
            <a:tailEnd/>
          </a:ln>
        </p:spPr>
      </p:pic>
      <p:sp>
        <p:nvSpPr>
          <p:cNvPr id="9" name="TextBox 4"/>
          <p:cNvSpPr txBox="1">
            <a:spLocks noChangeArrowheads="1"/>
          </p:cNvSpPr>
          <p:nvPr/>
        </p:nvSpPr>
        <p:spPr bwMode="auto">
          <a:xfrm>
            <a:off x="6215074" y="2643182"/>
            <a:ext cx="2643206" cy="2336537"/>
          </a:xfrm>
          <a:prstGeom prst="rect">
            <a:avLst/>
          </a:prstGeom>
          <a:noFill/>
          <a:ln w="9525">
            <a:noFill/>
            <a:miter lim="800000"/>
            <a:headEnd/>
            <a:tailEnd/>
          </a:ln>
        </p:spPr>
        <p:txBody>
          <a:bodyPr wrap="square">
            <a:spAutoFit/>
          </a:bodyPr>
          <a:lstStyle/>
          <a:p>
            <a:pPr>
              <a:lnSpc>
                <a:spcPts val="3500"/>
              </a:lnSpc>
              <a:buClr>
                <a:srgbClr val="008000"/>
              </a:buClr>
              <a:buBlip>
                <a:blip r:embed="rId4"/>
              </a:buBlip>
            </a:pPr>
            <a:r>
              <a:rPr lang="zh-CN" altLang="en-US" b="1" dirty="0" smtClean="0">
                <a:latin typeface="宋体" pitchFamily="2" charset="-122"/>
                <a:ea typeface="宋体" pitchFamily="2" charset="-122"/>
              </a:rPr>
              <a:t>结果表明：</a:t>
            </a:r>
            <a:endParaRPr lang="en-US" altLang="zh-CN" b="1" dirty="0" smtClean="0">
              <a:latin typeface="宋体" pitchFamily="2" charset="-122"/>
              <a:ea typeface="宋体" pitchFamily="2" charset="-122"/>
            </a:endParaRPr>
          </a:p>
          <a:p>
            <a:pPr>
              <a:lnSpc>
                <a:spcPts val="3500"/>
              </a:lnSpc>
              <a:buClr>
                <a:srgbClr val="008000"/>
              </a:buClr>
            </a:pPr>
            <a:r>
              <a:rPr lang="zh-CN" altLang="en-US" b="1" dirty="0" smtClean="0">
                <a:latin typeface="宋体" pitchFamily="2" charset="-122"/>
                <a:ea typeface="宋体" pitchFamily="2" charset="-122"/>
              </a:rPr>
              <a:t>季德</a:t>
            </a:r>
            <a:r>
              <a:rPr lang="zh-CN" altLang="en-US" b="1" dirty="0">
                <a:latin typeface="宋体" pitchFamily="2" charset="-122"/>
                <a:ea typeface="宋体" pitchFamily="2" charset="-122"/>
              </a:rPr>
              <a:t>胜蛇药联合 </a:t>
            </a:r>
            <a:r>
              <a:rPr lang="en-US" altLang="zh-CN" b="1" dirty="0">
                <a:latin typeface="黑体" pitchFamily="49" charset="-122"/>
                <a:ea typeface="黑体" pitchFamily="49" charset="-122"/>
              </a:rPr>
              <a:t>TACE</a:t>
            </a:r>
            <a:r>
              <a:rPr lang="en-US" altLang="zh-CN" b="1" dirty="0">
                <a:latin typeface="宋体" pitchFamily="2" charset="-122"/>
                <a:ea typeface="宋体" pitchFamily="2" charset="-122"/>
              </a:rPr>
              <a:t> </a:t>
            </a:r>
            <a:r>
              <a:rPr lang="zh-CN" altLang="en-US" b="1" dirty="0">
                <a:latin typeface="宋体" pitchFamily="2" charset="-122"/>
                <a:ea typeface="宋体" pitchFamily="2" charset="-122"/>
              </a:rPr>
              <a:t>治疗中晚期肝癌，可起到增效减毒、改善患者生活质量。</a:t>
            </a:r>
          </a:p>
        </p:txBody>
      </p:sp>
      <p:sp>
        <p:nvSpPr>
          <p:cNvPr id="13" name="Rectangle 29"/>
          <p:cNvSpPr>
            <a:spLocks noChangeArrowheads="1"/>
          </p:cNvSpPr>
          <p:nvPr/>
        </p:nvSpPr>
        <p:spPr bwMode="auto">
          <a:xfrm>
            <a:off x="251520" y="5661248"/>
            <a:ext cx="6984776" cy="554056"/>
          </a:xfrm>
          <a:prstGeom prst="rect">
            <a:avLst/>
          </a:prstGeom>
          <a:solidFill>
            <a:schemeClr val="accent2">
              <a:lumMod val="75000"/>
              <a:alpha val="34000"/>
            </a:schemeClr>
          </a:solidFill>
          <a:ln w="9525" algn="ctr">
            <a:solidFill>
              <a:schemeClr val="bg1"/>
            </a:solidFill>
            <a:miter lim="800000"/>
            <a:headEnd/>
            <a:tailEnd/>
          </a:ln>
          <a:effectLst/>
        </p:spPr>
        <p:txBody>
          <a:bodyPr wrap="none" anchor="ctr"/>
          <a:lstStyle/>
          <a:p>
            <a:r>
              <a:rPr lang="zh-CN" altLang="en-US" sz="1400" dirty="0"/>
              <a:t>姚建华</a:t>
            </a:r>
            <a:r>
              <a:rPr lang="en-US" altLang="zh-CN" sz="1400" dirty="0"/>
              <a:t>,</a:t>
            </a:r>
            <a:r>
              <a:rPr lang="zh-CN" altLang="en-US" sz="1400" dirty="0"/>
              <a:t>田芝奥</a:t>
            </a:r>
            <a:r>
              <a:rPr lang="en-US" altLang="zh-CN" sz="1400" dirty="0"/>
              <a:t>,</a:t>
            </a:r>
            <a:r>
              <a:rPr lang="zh-CN" altLang="en-US" sz="1400" dirty="0"/>
              <a:t>李慧</a:t>
            </a:r>
            <a:r>
              <a:rPr lang="en-US" altLang="zh-CN" sz="1400" dirty="0"/>
              <a:t>,</a:t>
            </a:r>
            <a:r>
              <a:rPr lang="zh-CN" altLang="en-US" sz="1400" dirty="0"/>
              <a:t>吴霞</a:t>
            </a:r>
            <a:r>
              <a:rPr lang="en-US" altLang="zh-CN" sz="1400" dirty="0"/>
              <a:t>,</a:t>
            </a:r>
            <a:r>
              <a:rPr lang="zh-CN" altLang="en-US" sz="1400" dirty="0"/>
              <a:t>丁俊祺</a:t>
            </a:r>
            <a:r>
              <a:rPr lang="en-US" altLang="zh-CN" sz="1400" dirty="0"/>
              <a:t>. </a:t>
            </a:r>
            <a:r>
              <a:rPr lang="zh-CN" altLang="en-US" sz="1400" dirty="0"/>
              <a:t>季德胜蛇药联合</a:t>
            </a:r>
            <a:r>
              <a:rPr lang="en-US" altLang="zh-CN" sz="1400" dirty="0"/>
              <a:t>TACE</a:t>
            </a:r>
            <a:r>
              <a:rPr lang="zh-CN" altLang="en-US" sz="1400" dirty="0"/>
              <a:t>治疗中晚期肝癌的临床观察</a:t>
            </a:r>
            <a:r>
              <a:rPr lang="en-US" altLang="zh-CN" sz="1400" dirty="0"/>
              <a:t>[J]. </a:t>
            </a:r>
            <a:endParaRPr lang="en-US" altLang="zh-CN" sz="1400" dirty="0" smtClean="0"/>
          </a:p>
          <a:p>
            <a:r>
              <a:rPr lang="zh-CN" altLang="en-US" sz="1400" dirty="0" smtClean="0"/>
              <a:t>实用</a:t>
            </a:r>
            <a:r>
              <a:rPr lang="zh-CN" altLang="en-US" sz="1400" dirty="0"/>
              <a:t>肝脏病杂志</a:t>
            </a:r>
            <a:r>
              <a:rPr lang="en-US" altLang="zh-CN" sz="1400" dirty="0"/>
              <a:t>,2011,14(05):379-380.</a:t>
            </a:r>
            <a:endParaRPr lang="zh-CN" altLang="en-US" sz="1400" dirty="0">
              <a:latin typeface="宋体" pitchFamily="2" charset="-122"/>
              <a:ea typeface="宋体" pitchFamily="2" charset="-122"/>
            </a:endParaRPr>
          </a:p>
        </p:txBody>
      </p:sp>
      <p:sp>
        <p:nvSpPr>
          <p:cNvPr id="14" name="Text Box 5"/>
          <p:cNvSpPr txBox="1">
            <a:spLocks noChangeArrowheads="1"/>
          </p:cNvSpPr>
          <p:nvPr/>
        </p:nvSpPr>
        <p:spPr bwMode="auto">
          <a:xfrm>
            <a:off x="1571604" y="139463"/>
            <a:ext cx="7489825" cy="646331"/>
          </a:xfrm>
          <a:prstGeom prst="rect">
            <a:avLst/>
          </a:prstGeom>
          <a:noFill/>
          <a:ln w="9525">
            <a:noFill/>
            <a:miter lim="800000"/>
            <a:headEnd/>
            <a:tailEnd/>
          </a:ln>
          <a:effectLst/>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a:t>
            </a:r>
            <a:r>
              <a:rPr lang="zh-CN" altLang="en-US" sz="3600" b="1" dirty="0" smtClean="0">
                <a:solidFill>
                  <a:srgbClr val="006600"/>
                </a:solidFill>
                <a:latin typeface="华文新魏" pitchFamily="2" charset="-122"/>
                <a:ea typeface="华文新魏" pitchFamily="2" charset="-122"/>
              </a:rPr>
              <a:t>治疗中晚期肝癌</a:t>
            </a:r>
            <a:endParaRPr lang="en-US" altLang="zh-CN" sz="3600" b="1" dirty="0">
              <a:solidFill>
                <a:srgbClr val="006600"/>
              </a:solidFill>
              <a:latin typeface="华文新魏" pitchFamily="2" charset="-122"/>
              <a:ea typeface="华文新魏" pitchFamily="2" charset="-122"/>
            </a:endParaRPr>
          </a:p>
        </p:txBody>
      </p:sp>
      <p:pic>
        <p:nvPicPr>
          <p:cNvPr id="15" name="Picture 5" descr="E:\新整理\公司宣传\公司logo\LOGO.png"/>
          <p:cNvPicPr>
            <a:picLocks noChangeAspect="1" noChangeArrowheads="1"/>
          </p:cNvPicPr>
          <p:nvPr/>
        </p:nvPicPr>
        <p:blipFill>
          <a:blip r:embed="rId5"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a:spLocks noGrp="1"/>
          </p:cNvSpPr>
          <p:nvPr>
            <p:ph type="title"/>
          </p:nvPr>
        </p:nvSpPr>
        <p:spPr>
          <a:xfrm>
            <a:off x="2051720" y="116632"/>
            <a:ext cx="4918342" cy="1143000"/>
          </a:xfrm>
        </p:spPr>
        <p:txBody>
          <a:bodyPr/>
          <a:lstStyle/>
          <a:p>
            <a:r>
              <a:rPr lang="zh-CN" altLang="en-US" sz="4400" b="1" dirty="0" smtClean="0">
                <a:solidFill>
                  <a:srgbClr val="006600"/>
                </a:solidFill>
                <a:latin typeface="华文新魏" pitchFamily="2" charset="-122"/>
                <a:ea typeface="华文新魏" pitchFamily="2" charset="-122"/>
              </a:rPr>
              <a:t>常用抗肿瘤</a:t>
            </a:r>
            <a:r>
              <a:rPr lang="zh-CN" altLang="en-US" sz="4400" b="1" dirty="0">
                <a:solidFill>
                  <a:srgbClr val="006600"/>
                </a:solidFill>
                <a:latin typeface="华文新魏" pitchFamily="2" charset="-122"/>
                <a:ea typeface="华文新魏" pitchFamily="2" charset="-122"/>
              </a:rPr>
              <a:t>中成药</a:t>
            </a:r>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graphicFrame>
        <p:nvGraphicFramePr>
          <p:cNvPr id="2" name="表格 1"/>
          <p:cNvGraphicFramePr>
            <a:graphicFrameLocks noGrp="1"/>
          </p:cNvGraphicFramePr>
          <p:nvPr>
            <p:extLst>
              <p:ext uri="{D42A27DB-BD31-4B8C-83A1-F6EECF244321}">
                <p14:modId xmlns:p14="http://schemas.microsoft.com/office/powerpoint/2010/main" xmlns="" val="2791494263"/>
              </p:ext>
            </p:extLst>
          </p:nvPr>
        </p:nvGraphicFramePr>
        <p:xfrm>
          <a:off x="762932" y="1196752"/>
          <a:ext cx="7495917" cy="4029259"/>
        </p:xfrm>
        <a:graphic>
          <a:graphicData uri="http://schemas.openxmlformats.org/drawingml/2006/table">
            <a:tbl>
              <a:tblPr firstRow="1" bandRow="1">
                <a:tableStyleId>{5C22544A-7EE6-4342-B048-85BDC9FD1C3A}</a:tableStyleId>
              </a:tblPr>
              <a:tblGrid>
                <a:gridCol w="1224136"/>
                <a:gridCol w="1728192"/>
                <a:gridCol w="2160240"/>
                <a:gridCol w="2383349"/>
              </a:tblGrid>
              <a:tr h="480452">
                <a:tc rowSpan="4">
                  <a:txBody>
                    <a:bodyPr/>
                    <a:lstStyle/>
                    <a:p>
                      <a:r>
                        <a:rPr lang="zh-CN" altLang="en-US" dirty="0" smtClean="0"/>
                        <a:t>抗肿瘤中成药列表</a:t>
                      </a:r>
                      <a:endParaRPr lang="zh-CN" altLang="en-US" dirty="0"/>
                    </a:p>
                  </a:txBody>
                  <a:tcPr anchor="ctr"/>
                </a:tc>
                <a:tc gridSpan="3">
                  <a:txBody>
                    <a:bodyPr/>
                    <a:lstStyle/>
                    <a:p>
                      <a:pPr algn="ctr"/>
                      <a:r>
                        <a:rPr lang="zh-CN" altLang="en-US" smtClean="0"/>
                        <a:t>以</a:t>
                      </a:r>
                      <a:r>
                        <a:rPr lang="zh-CN" altLang="en-US" dirty="0" smtClean="0"/>
                        <a:t>下列药材入药</a:t>
                      </a:r>
                      <a:endParaRPr lang="zh-CN" altLang="en-US" dirty="0"/>
                    </a:p>
                  </a:txBody>
                  <a:tcPr anchor="ctr"/>
                </a:tc>
                <a:tc hMerge="1">
                  <a:txBody>
                    <a:bodyPr/>
                    <a:lstStyle/>
                    <a:p>
                      <a:pPr algn="ctr"/>
                      <a:endParaRPr lang="zh-CN" altLang="en-US" dirty="0"/>
                    </a:p>
                  </a:txBody>
                  <a:tcPr/>
                </a:tc>
                <a:tc hMerge="1">
                  <a:txBody>
                    <a:bodyPr/>
                    <a:lstStyle/>
                    <a:p>
                      <a:pPr algn="ctr"/>
                      <a:endParaRPr lang="zh-CN" altLang="en-US" dirty="0"/>
                    </a:p>
                  </a:txBody>
                  <a:tcPr/>
                </a:tc>
              </a:tr>
              <a:tr h="498642">
                <a:tc vMerge="1">
                  <a:txBody>
                    <a:bodyPr/>
                    <a:lstStyle/>
                    <a:p>
                      <a:endParaRPr lang="zh-CN" altLang="en-US"/>
                    </a:p>
                  </a:txBody>
                  <a:tcPr/>
                </a:tc>
                <a:tc>
                  <a:txBody>
                    <a:bodyPr/>
                    <a:lstStyle/>
                    <a:p>
                      <a:pPr algn="ctr"/>
                      <a:r>
                        <a:rPr lang="zh-CN" altLang="en-US" dirty="0" smtClean="0"/>
                        <a:t>重楼</a:t>
                      </a:r>
                      <a:endParaRPr lang="zh-CN" altLang="en-US" dirty="0"/>
                    </a:p>
                  </a:txBody>
                  <a:tcPr anchor="ctr"/>
                </a:tc>
                <a:tc>
                  <a:txBody>
                    <a:bodyPr/>
                    <a:lstStyle/>
                    <a:p>
                      <a:pPr algn="ctr"/>
                      <a:r>
                        <a:rPr lang="zh-CN" altLang="en-US" dirty="0" smtClean="0"/>
                        <a:t>蟾皮</a:t>
                      </a:r>
                      <a:endParaRPr lang="zh-CN" altLang="en-US" dirty="0"/>
                    </a:p>
                  </a:txBody>
                  <a:tcPr anchor="ctr"/>
                </a:tc>
                <a:tc>
                  <a:txBody>
                    <a:bodyPr/>
                    <a:lstStyle/>
                    <a:p>
                      <a:pPr algn="ctr"/>
                      <a:r>
                        <a:rPr lang="zh-CN" altLang="en-US" dirty="0" smtClean="0"/>
                        <a:t>蜈蚣</a:t>
                      </a:r>
                      <a:endParaRPr lang="zh-CN" altLang="en-US" dirty="0"/>
                    </a:p>
                  </a:txBody>
                  <a:tcPr anchor="ctr"/>
                </a:tc>
              </a:tr>
              <a:tr h="1750528">
                <a:tc vMerge="1">
                  <a:txBody>
                    <a:bodyPr/>
                    <a:lstStyle/>
                    <a:p>
                      <a:endParaRPr lang="zh-CN" altLang="en-US" dirty="0"/>
                    </a:p>
                  </a:txBody>
                  <a:tcPr/>
                </a:tc>
                <a:tc>
                  <a:txBody>
                    <a:bodyPr/>
                    <a:lstStyle/>
                    <a:p>
                      <a:pPr algn="l"/>
                      <a:r>
                        <a:rPr lang="zh-CN" altLang="en-US" dirty="0" smtClean="0"/>
                        <a:t>博尔宁胶囊</a:t>
                      </a:r>
                      <a:endParaRPr lang="en-US" altLang="zh-CN" dirty="0" smtClean="0"/>
                    </a:p>
                    <a:p>
                      <a:pPr algn="l"/>
                      <a:r>
                        <a:rPr lang="zh-CN" altLang="en-US" dirty="0" smtClean="0"/>
                        <a:t>肝复乐胶囊</a:t>
                      </a:r>
                      <a:endParaRPr lang="en-US" altLang="zh-CN" dirty="0" smtClean="0"/>
                    </a:p>
                    <a:p>
                      <a:pPr algn="l"/>
                      <a:r>
                        <a:rPr lang="zh-CN" altLang="en-US" dirty="0" smtClean="0"/>
                        <a:t>楼莲胶囊</a:t>
                      </a:r>
                      <a:endParaRPr lang="en-US" altLang="zh-CN" dirty="0" smtClean="0"/>
                    </a:p>
                    <a:p>
                      <a:pPr algn="l"/>
                      <a:r>
                        <a:rPr lang="zh-CN" altLang="en-US" dirty="0" smtClean="0"/>
                        <a:t>复方蟾酥膏</a:t>
                      </a:r>
                      <a:endParaRPr lang="zh-CN" altLang="en-US" dirty="0"/>
                    </a:p>
                  </a:txBody>
                  <a:tcPr anchor="ctr"/>
                </a:tc>
                <a:tc>
                  <a:txBody>
                    <a:bodyPr/>
                    <a:lstStyle/>
                    <a:p>
                      <a:pPr algn="l"/>
                      <a:r>
                        <a:rPr lang="zh-CN" altLang="en-US" dirty="0" smtClean="0"/>
                        <a:t>华蟾素口服液</a:t>
                      </a:r>
                      <a:endParaRPr lang="en-US" altLang="zh-CN" dirty="0" smtClean="0"/>
                    </a:p>
                    <a:p>
                      <a:pPr algn="l"/>
                      <a:r>
                        <a:rPr lang="zh-CN" altLang="en-US" dirty="0" smtClean="0"/>
                        <a:t>华蟾素片</a:t>
                      </a:r>
                      <a:endParaRPr lang="en-US" altLang="zh-CN" dirty="0" smtClean="0"/>
                    </a:p>
                    <a:p>
                      <a:pPr algn="l"/>
                      <a:r>
                        <a:rPr lang="zh-CN" altLang="en-US" dirty="0" smtClean="0"/>
                        <a:t>华蟾素注射液</a:t>
                      </a:r>
                      <a:endParaRPr lang="en-US" altLang="zh-CN" dirty="0" smtClean="0"/>
                    </a:p>
                    <a:p>
                      <a:pPr algn="l"/>
                      <a:r>
                        <a:rPr lang="zh-CN" altLang="en-US" dirty="0" smtClean="0"/>
                        <a:t>华蟾素胶囊</a:t>
                      </a:r>
                      <a:endParaRPr lang="en-US" altLang="zh-CN" dirty="0" smtClean="0"/>
                    </a:p>
                    <a:p>
                      <a:pPr algn="l"/>
                      <a:r>
                        <a:rPr lang="zh-CN" altLang="en-US" dirty="0" smtClean="0"/>
                        <a:t>安替可胶囊</a:t>
                      </a:r>
                      <a:endParaRPr lang="en-US" altLang="zh-CN" dirty="0" smtClean="0"/>
                    </a:p>
                    <a:p>
                      <a:pPr algn="l"/>
                      <a:r>
                        <a:rPr lang="zh-CN" altLang="en-US" dirty="0" smtClean="0"/>
                        <a:t>鹤蟾片</a:t>
                      </a:r>
                      <a:endParaRPr lang="zh-CN" altLang="en-US" dirty="0"/>
                    </a:p>
                  </a:txBody>
                  <a:tcPr anchor="ctr"/>
                </a:tc>
                <a:tc>
                  <a:txBody>
                    <a:bodyPr/>
                    <a:lstStyle/>
                    <a:p>
                      <a:pPr algn="l"/>
                      <a:r>
                        <a:rPr lang="zh-CN" altLang="en-US" dirty="0" smtClean="0"/>
                        <a:t>复方万年青胶囊</a:t>
                      </a:r>
                      <a:endParaRPr lang="en-US" altLang="zh-CN" dirty="0" smtClean="0"/>
                    </a:p>
                    <a:p>
                      <a:pPr algn="l"/>
                      <a:r>
                        <a:rPr lang="zh-CN" altLang="en-US" dirty="0" smtClean="0"/>
                        <a:t>参丹散结胶囊</a:t>
                      </a:r>
                      <a:endParaRPr lang="zh-CN" altLang="en-US" dirty="0"/>
                    </a:p>
                  </a:txBody>
                  <a:tcPr anchor="ctr"/>
                </a:tc>
              </a:tr>
              <a:tr h="1299637">
                <a:tc vMerge="1">
                  <a:txBody>
                    <a:bodyPr/>
                    <a:lstStyle/>
                    <a:p>
                      <a:endParaRPr lang="zh-CN" altLang="en-US" dirty="0"/>
                    </a:p>
                  </a:txBody>
                  <a:tcPr/>
                </a:tc>
                <a:tc gridSpan="3">
                  <a:txBody>
                    <a:bodyPr/>
                    <a:lstStyle/>
                    <a:p>
                      <a:pPr algn="ctr"/>
                      <a:r>
                        <a:rPr lang="zh-CN" altLang="en-US" dirty="0" smtClean="0"/>
                        <a:t>季德胜蛇药片</a:t>
                      </a:r>
                      <a:endParaRPr lang="zh-CN" altLang="en-US" dirty="0"/>
                    </a:p>
                  </a:txBody>
                  <a:tcPr anchor="ctr"/>
                </a:tc>
                <a:tc hMerge="1">
                  <a:txBody>
                    <a:bodyPr/>
                    <a:lstStyle/>
                    <a:p>
                      <a:endParaRPr lang="zh-CN" altLang="en-US" dirty="0"/>
                    </a:p>
                  </a:txBody>
                  <a:tcPr/>
                </a:tc>
                <a:tc hMerge="1">
                  <a:txBody>
                    <a:bodyPr/>
                    <a:lstStyle/>
                    <a:p>
                      <a:endParaRPr lang="zh-CN" altLang="en-US" dirty="0"/>
                    </a:p>
                  </a:txBody>
                  <a:tcPr/>
                </a:tc>
              </a:tr>
            </a:tbl>
          </a:graphicData>
        </a:graphic>
      </p:graphicFrame>
    </p:spTree>
    <p:extLst>
      <p:ext uri="{BB962C8B-B14F-4D97-AF65-F5344CB8AC3E}">
        <p14:creationId xmlns:p14="http://schemas.microsoft.com/office/powerpoint/2010/main" xmlns="" val="2981104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a:spLocks/>
          </p:cNvSpPr>
          <p:nvPr/>
        </p:nvSpPr>
        <p:spPr>
          <a:xfrm>
            <a:off x="0" y="1412776"/>
            <a:ext cx="7772400" cy="1500187"/>
          </a:xfrm>
          <a:prstGeom prst="rect">
            <a:avLst/>
          </a:prstGeom>
        </p:spPr>
        <p:txBody>
          <a:bodyPr vert="horz" lIns="91440" tIns="45720" rIns="91440" bIns="45720" rtlCol="0" anchor="b">
            <a:normAutofit/>
          </a:bodyPr>
          <a:lstStyle>
            <a:lvl1pPr marL="0" indent="0" algn="r" defTabSz="914400" rtl="0" eaLnBrk="1" fontAlgn="ctr" latinLnBrk="0" hangingPunct="1">
              <a:lnSpc>
                <a:spcPct val="100000"/>
              </a:lnSpc>
              <a:spcBef>
                <a:spcPts val="0"/>
              </a:spcBef>
              <a:spcAft>
                <a:spcPts val="400"/>
              </a:spcAft>
              <a:buSzPct val="70000"/>
              <a:buFont typeface="Wingdings" pitchFamily="2" charset="2"/>
              <a:buNone/>
              <a:defRPr sz="2000" b="0" kern="1200">
                <a:solidFill>
                  <a:schemeClr val="tx1"/>
                </a:solidFill>
                <a:latin typeface="+mn-lt"/>
                <a:ea typeface="+mn-ea"/>
                <a:cs typeface="+mn-cs"/>
              </a:defRPr>
            </a:lvl1pPr>
            <a:lvl2pPr marL="457200" indent="0" algn="l" defTabSz="914400" rtl="0" eaLnBrk="1" fontAlgn="ctr" latinLnBrk="0" hangingPunct="1">
              <a:lnSpc>
                <a:spcPct val="100000"/>
              </a:lnSpc>
              <a:spcBef>
                <a:spcPts val="0"/>
              </a:spcBef>
              <a:spcAft>
                <a:spcPts val="400"/>
              </a:spcAft>
              <a:buSzPct val="7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fontAlgn="ctr" latinLnBrk="0" hangingPunct="1">
              <a:lnSpc>
                <a:spcPct val="100000"/>
              </a:lnSpc>
              <a:spcBef>
                <a:spcPts val="0"/>
              </a:spcBef>
              <a:spcAft>
                <a:spcPts val="400"/>
              </a:spcAft>
              <a:buSzPct val="7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fontAlgn="ctr" latinLnBrk="0" hangingPunct="1">
              <a:lnSpc>
                <a:spcPct val="100000"/>
              </a:lnSpc>
              <a:spcBef>
                <a:spcPts val="0"/>
              </a:spcBef>
              <a:spcAft>
                <a:spcPts val="400"/>
              </a:spcAft>
              <a:buSzPct val="7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fontAlgn="ctr" latinLnBrk="0" hangingPunct="1">
              <a:lnSpc>
                <a:spcPct val="100000"/>
              </a:lnSpc>
              <a:spcBef>
                <a:spcPts val="0"/>
              </a:spcBef>
              <a:spcAft>
                <a:spcPts val="400"/>
              </a:spcAft>
              <a:buSzPct val="7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zh-CN" altLang="en-US" sz="6000" b="1" dirty="0" smtClean="0">
                <a:latin typeface="华文新魏" pitchFamily="2" charset="-122"/>
                <a:ea typeface="华文新魏" pitchFamily="2" charset="-122"/>
              </a:rPr>
              <a:t>临床应用之二</a:t>
            </a:r>
            <a:endParaRPr lang="zh-CN" altLang="en-US" sz="6000" b="1" dirty="0">
              <a:latin typeface="华文新魏" pitchFamily="2" charset="-122"/>
              <a:ea typeface="华文新魏" pitchFamily="2" charset="-122"/>
            </a:endParaRPr>
          </a:p>
        </p:txBody>
      </p:sp>
      <p:sp>
        <p:nvSpPr>
          <p:cNvPr id="6" name="标题 7"/>
          <p:cNvSpPr txBox="1">
            <a:spLocks/>
          </p:cNvSpPr>
          <p:nvPr/>
        </p:nvSpPr>
        <p:spPr>
          <a:xfrm>
            <a:off x="827584" y="3140968"/>
            <a:ext cx="7772400" cy="1362075"/>
          </a:xfrm>
          <a:prstGeom prst="rect">
            <a:avLst/>
          </a:prstGeom>
        </p:spPr>
        <p:txBody>
          <a:bodyPr anchor="t">
            <a:normAutofit/>
          </a:bodyPr>
          <a:lstStyle>
            <a:lvl1pPr algn="r" defTabSz="914400" rtl="0" eaLnBrk="1" latinLnBrk="0" hangingPunct="1">
              <a:spcBef>
                <a:spcPct val="0"/>
              </a:spcBef>
              <a:buNone/>
              <a:defRPr sz="3200" b="1" kern="1200" cap="all">
                <a:solidFill>
                  <a:schemeClr val="tx1"/>
                </a:solidFill>
                <a:latin typeface="+mj-lt"/>
                <a:ea typeface="+mj-ea"/>
                <a:cs typeface="+mj-cs"/>
              </a:defRPr>
            </a:lvl1pPr>
          </a:lstStyle>
          <a:p>
            <a:pPr algn="ctr"/>
            <a:r>
              <a:rPr lang="zh-CN" altLang="en-US" sz="4000" dirty="0" smtClean="0">
                <a:solidFill>
                  <a:srgbClr val="002060"/>
                </a:solidFill>
                <a:latin typeface="华文新魏" pitchFamily="2" charset="-122"/>
                <a:ea typeface="华文新魏" pitchFamily="2" charset="-122"/>
              </a:rPr>
              <a:t>                              </a:t>
            </a:r>
            <a:r>
              <a:rPr lang="en-US" altLang="zh-CN" sz="4800" dirty="0" smtClean="0">
                <a:solidFill>
                  <a:srgbClr val="002060"/>
                </a:solidFill>
                <a:latin typeface="华文新魏" pitchFamily="2" charset="-122"/>
                <a:ea typeface="华文新魏" pitchFamily="2" charset="-122"/>
              </a:rPr>
              <a:t>2.2 </a:t>
            </a:r>
            <a:r>
              <a:rPr lang="zh-CN" altLang="en-US" sz="4800" dirty="0" smtClean="0">
                <a:solidFill>
                  <a:srgbClr val="002060"/>
                </a:solidFill>
                <a:latin typeface="华文新魏" pitchFamily="2" charset="-122"/>
                <a:ea typeface="华文新魏" pitchFamily="2" charset="-122"/>
              </a:rPr>
              <a:t>癌性疼痛</a:t>
            </a:r>
            <a:endParaRPr lang="zh-CN" altLang="en-US" sz="4800" dirty="0">
              <a:solidFill>
                <a:srgbClr val="00206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36806837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3"/>
          <p:cNvSpPr>
            <a:spLocks noChangeArrowheads="1"/>
          </p:cNvSpPr>
          <p:nvPr/>
        </p:nvSpPr>
        <p:spPr bwMode="auto">
          <a:xfrm>
            <a:off x="1428750" y="357188"/>
            <a:ext cx="5740400" cy="642937"/>
          </a:xfrm>
          <a:prstGeom prst="rect">
            <a:avLst/>
          </a:prstGeom>
          <a:noFill/>
          <a:ln w="9525">
            <a:noFill/>
            <a:miter lim="800000"/>
            <a:headEnd/>
            <a:tailEnd/>
          </a:ln>
        </p:spPr>
        <p:txBody>
          <a:bodyPr anchor="ctr"/>
          <a:lstStyle/>
          <a:p>
            <a:endParaRPr lang="zh-CN" altLang="en-US" sz="4800" b="1">
              <a:solidFill>
                <a:srgbClr val="008000"/>
              </a:solidFill>
              <a:latin typeface="Verdana" pitchFamily="34" charset="0"/>
            </a:endParaRPr>
          </a:p>
        </p:txBody>
      </p:sp>
      <p:sp>
        <p:nvSpPr>
          <p:cNvPr id="6" name="TextBox 3"/>
          <p:cNvSpPr txBox="1">
            <a:spLocks noChangeArrowheads="1"/>
          </p:cNvSpPr>
          <p:nvPr/>
        </p:nvSpPr>
        <p:spPr bwMode="auto">
          <a:xfrm>
            <a:off x="329142" y="907009"/>
            <a:ext cx="8858250" cy="5832366"/>
          </a:xfrm>
          <a:prstGeom prst="rect">
            <a:avLst/>
          </a:prstGeom>
          <a:noFill/>
          <a:ln w="9525">
            <a:noFill/>
            <a:miter lim="800000"/>
            <a:headEnd/>
            <a:tailEnd/>
          </a:ln>
        </p:spPr>
        <p:txBody>
          <a:bodyPr>
            <a:spAutoFit/>
          </a:bodyPr>
          <a:lstStyle/>
          <a:p>
            <a:r>
              <a:rPr lang="zh-CN" altLang="zh-CN" sz="1200" b="1" dirty="0">
                <a:solidFill>
                  <a:srgbClr val="FF0000"/>
                </a:solidFill>
              </a:rPr>
              <a:t>始</a:t>
            </a:r>
            <a:r>
              <a:rPr lang="en-US" altLang="zh-CN" sz="1200" b="1" dirty="0">
                <a:solidFill>
                  <a:srgbClr val="FF0000"/>
                </a:solidFill>
              </a:rPr>
              <a:t>     </a:t>
            </a:r>
            <a:r>
              <a:rPr lang="zh-CN" altLang="zh-CN" sz="1200" b="1" dirty="0">
                <a:solidFill>
                  <a:srgbClr val="FF0000"/>
                </a:solidFill>
              </a:rPr>
              <a:t>于</a:t>
            </a:r>
            <a:r>
              <a:rPr lang="en-US" altLang="zh-CN" sz="1200" b="1" dirty="0">
                <a:solidFill>
                  <a:srgbClr val="FF0000"/>
                </a:solidFill>
              </a:rPr>
              <a:t>     </a:t>
            </a:r>
            <a:r>
              <a:rPr lang="zh-CN" altLang="zh-CN" sz="1200" b="1" dirty="0">
                <a:solidFill>
                  <a:srgbClr val="FF0000"/>
                </a:solidFill>
              </a:rPr>
              <a:t>清朝康熙年间</a:t>
            </a:r>
          </a:p>
          <a:p>
            <a:r>
              <a:rPr lang="en-US" altLang="zh-CN" sz="1200" dirty="0"/>
              <a:t>1926</a:t>
            </a:r>
            <a:r>
              <a:rPr lang="zh-CN" altLang="zh-CN" sz="1200" dirty="0"/>
              <a:t>年</a:t>
            </a:r>
            <a:r>
              <a:rPr lang="en-US" altLang="zh-CN" sz="1200" dirty="0"/>
              <a:t>    </a:t>
            </a:r>
            <a:r>
              <a:rPr lang="zh-CN" altLang="zh-CN" sz="1200" dirty="0"/>
              <a:t>季德胜成功根据祖传秘方“季氏蛇药”优选研制成功“季德胜蛇药片”</a:t>
            </a:r>
          </a:p>
          <a:p>
            <a:r>
              <a:rPr lang="en-US" altLang="zh-CN" sz="1200" b="1" dirty="0">
                <a:solidFill>
                  <a:srgbClr val="FF0000"/>
                </a:solidFill>
              </a:rPr>
              <a:t>1956</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季德胜先生将“季德胜蛇药片”秘方献给南通制药厂</a:t>
            </a:r>
          </a:p>
          <a:p>
            <a:r>
              <a:rPr lang="en-US" altLang="zh-CN" sz="1200" dirty="0"/>
              <a:t>1958</a:t>
            </a:r>
            <a:r>
              <a:rPr lang="zh-CN" altLang="zh-CN" sz="1200" dirty="0"/>
              <a:t>年</a:t>
            </a:r>
            <a:r>
              <a:rPr lang="en-US" altLang="zh-CN" sz="1200" dirty="0"/>
              <a:t>    </a:t>
            </a:r>
            <a:r>
              <a:rPr lang="zh-CN" altLang="zh-CN" sz="1200" dirty="0"/>
              <a:t>南通市蛇药科研小组成立，南通制药厂剂型改革，南通市第三人民医院（原中医院）临床验证，南通医学院药理研究和蛇毒的毒理分析</a:t>
            </a:r>
          </a:p>
          <a:p>
            <a:r>
              <a:rPr lang="en-US" altLang="zh-CN" sz="1200" b="1" dirty="0">
                <a:solidFill>
                  <a:srgbClr val="FF0000"/>
                </a:solidFill>
              </a:rPr>
              <a:t>1958</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季德胜蛇药片列为国家科委重大科研成果。季德胜获卫生部“医药卫生技术革命先锋”被聘为中国医学科学院特约研究员</a:t>
            </a:r>
          </a:p>
          <a:p>
            <a:r>
              <a:rPr lang="en-US" altLang="zh-CN" sz="1200" dirty="0"/>
              <a:t>1965</a:t>
            </a:r>
            <a:r>
              <a:rPr lang="zh-CN" altLang="zh-CN" sz="1200" dirty="0"/>
              <a:t>年</a:t>
            </a:r>
            <a:r>
              <a:rPr lang="en-US" altLang="zh-CN" sz="1200" dirty="0"/>
              <a:t>    </a:t>
            </a:r>
            <a:r>
              <a:rPr lang="zh-CN" altLang="zh-CN" sz="1200" dirty="0"/>
              <a:t>国家科学技术委员会发布季德胜蛇药片科学技术研究报告</a:t>
            </a:r>
          </a:p>
          <a:p>
            <a:r>
              <a:rPr lang="en-US" altLang="zh-CN" sz="1200" dirty="0"/>
              <a:t>1979</a:t>
            </a:r>
            <a:r>
              <a:rPr lang="zh-CN" altLang="zh-CN" sz="1200" dirty="0"/>
              <a:t>年始</a:t>
            </a:r>
            <a:r>
              <a:rPr lang="en-US" altLang="zh-CN" sz="1200" dirty="0"/>
              <a:t>  </a:t>
            </a:r>
            <a:r>
              <a:rPr lang="zh-CN" altLang="zh-CN" sz="1200" dirty="0"/>
              <a:t>屡次被评为江苏省著名商标，此后屡获南通市知名商标、南通市名牌产品及江苏省名牌产品称号</a:t>
            </a:r>
          </a:p>
          <a:p>
            <a:r>
              <a:rPr lang="en-US" altLang="zh-CN" sz="1200" dirty="0"/>
              <a:t>1980</a:t>
            </a:r>
            <a:r>
              <a:rPr lang="zh-CN" altLang="zh-CN" sz="1200" dirty="0"/>
              <a:t>年</a:t>
            </a:r>
            <a:r>
              <a:rPr lang="en-US" altLang="zh-CN" sz="1200" dirty="0"/>
              <a:t>    </a:t>
            </a:r>
            <a:r>
              <a:rPr lang="zh-CN" altLang="zh-CN" sz="1200" dirty="0"/>
              <a:t>被评为国家优质产品</a:t>
            </a:r>
          </a:p>
          <a:p>
            <a:r>
              <a:rPr lang="en-US" altLang="zh-CN" sz="1200" b="1" dirty="0">
                <a:solidFill>
                  <a:srgbClr val="FF0000"/>
                </a:solidFill>
              </a:rPr>
              <a:t>1982</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荣获国家质量银质奖</a:t>
            </a:r>
          </a:p>
          <a:p>
            <a:r>
              <a:rPr lang="en-US" altLang="zh-CN" sz="1200" b="1" dirty="0">
                <a:solidFill>
                  <a:srgbClr val="FF0000"/>
                </a:solidFill>
              </a:rPr>
              <a:t>1984</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被国家医药管理局列为医药系统第一批科学技术保密项目，密级为绝密</a:t>
            </a:r>
          </a:p>
          <a:p>
            <a:r>
              <a:rPr lang="en-US" altLang="zh-CN" sz="1200" dirty="0"/>
              <a:t>1987</a:t>
            </a:r>
            <a:r>
              <a:rPr lang="zh-CN" altLang="zh-CN" sz="1200" dirty="0"/>
              <a:t>年</a:t>
            </a:r>
            <a:r>
              <a:rPr lang="en-US" altLang="zh-CN" sz="1200" dirty="0"/>
              <a:t>    </a:t>
            </a:r>
            <a:r>
              <a:rPr lang="zh-CN" altLang="zh-CN" sz="1200" dirty="0"/>
              <a:t>季德胜生平事迹经卫生部编入《中国当代医学家荟萃》</a:t>
            </a:r>
          </a:p>
          <a:p>
            <a:r>
              <a:rPr lang="en-US" altLang="zh-CN" sz="1200" dirty="0"/>
              <a:t>1988</a:t>
            </a:r>
            <a:r>
              <a:rPr lang="zh-CN" altLang="zh-CN" sz="1200" dirty="0"/>
              <a:t>年</a:t>
            </a:r>
            <a:r>
              <a:rPr lang="en-US" altLang="zh-CN" sz="1200" dirty="0"/>
              <a:t>    </a:t>
            </a:r>
            <a:r>
              <a:rPr lang="zh-CN" altLang="zh-CN" sz="1200" dirty="0"/>
              <a:t>荣获全国首届“百病克星”大赛金奖</a:t>
            </a:r>
          </a:p>
          <a:p>
            <a:r>
              <a:rPr lang="en-US" altLang="zh-CN" sz="1200" dirty="0"/>
              <a:t>1988</a:t>
            </a:r>
            <a:r>
              <a:rPr lang="zh-CN" altLang="zh-CN" sz="1200" dirty="0"/>
              <a:t>年</a:t>
            </a:r>
            <a:r>
              <a:rPr lang="en-US" altLang="zh-CN" sz="1200" dirty="0"/>
              <a:t>    </a:t>
            </a:r>
            <a:r>
              <a:rPr lang="zh-CN" altLang="zh-CN" sz="1200" dirty="0"/>
              <a:t>全国首届中成药健康杯评选中荣获金杯奖</a:t>
            </a:r>
          </a:p>
          <a:p>
            <a:r>
              <a:rPr lang="en-US" altLang="zh-CN" sz="1200" dirty="0"/>
              <a:t>1990</a:t>
            </a:r>
            <a:r>
              <a:rPr lang="zh-CN" altLang="zh-CN" sz="1200" dirty="0"/>
              <a:t>年</a:t>
            </a:r>
            <a:r>
              <a:rPr lang="en-US" altLang="zh-CN" sz="1200" dirty="0"/>
              <a:t>    </a:t>
            </a:r>
            <a:r>
              <a:rPr lang="zh-CN" altLang="zh-CN" sz="1200" dirty="0"/>
              <a:t>荣获首届中国中医药文化博览会《神农杯》金奖</a:t>
            </a:r>
          </a:p>
          <a:p>
            <a:r>
              <a:rPr lang="en-US" altLang="zh-CN" sz="1200" dirty="0"/>
              <a:t>1991</a:t>
            </a:r>
            <a:r>
              <a:rPr lang="zh-CN" altLang="zh-CN" sz="1200" dirty="0"/>
              <a:t>年</a:t>
            </a:r>
            <a:r>
              <a:rPr lang="en-US" altLang="zh-CN" sz="1200" dirty="0"/>
              <a:t>    </a:t>
            </a:r>
            <a:r>
              <a:rPr lang="zh-CN" altLang="zh-CN" sz="1200" dirty="0"/>
              <a:t>获得国际传统医药大会奖励</a:t>
            </a:r>
          </a:p>
          <a:p>
            <a:r>
              <a:rPr lang="en-US" altLang="zh-CN" sz="1200" dirty="0"/>
              <a:t>1995</a:t>
            </a:r>
            <a:r>
              <a:rPr lang="zh-CN" altLang="zh-CN" sz="1200" dirty="0"/>
              <a:t>年</a:t>
            </a:r>
            <a:r>
              <a:rPr lang="en-US" altLang="zh-CN" sz="1200" dirty="0"/>
              <a:t>    </a:t>
            </a:r>
            <a:r>
              <a:rPr lang="zh-CN" altLang="zh-CN" sz="1200" dirty="0"/>
              <a:t>被评为全国中医医院急诊科（室）必备中成药</a:t>
            </a:r>
          </a:p>
          <a:p>
            <a:r>
              <a:rPr lang="en-US" altLang="zh-CN" sz="1200" b="1" dirty="0">
                <a:solidFill>
                  <a:srgbClr val="FF0000"/>
                </a:solidFill>
              </a:rPr>
              <a:t>2007</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取得中国人民解放军总后勤部卫生部军队特需药品批件</a:t>
            </a:r>
          </a:p>
          <a:p>
            <a:r>
              <a:rPr lang="en-US" altLang="zh-CN" sz="1200" dirty="0"/>
              <a:t>2009</a:t>
            </a:r>
            <a:r>
              <a:rPr lang="zh-CN" altLang="zh-CN" sz="1200" dirty="0"/>
              <a:t>年</a:t>
            </a:r>
            <a:r>
              <a:rPr lang="en-US" altLang="zh-CN" sz="1200" dirty="0"/>
              <a:t>    </a:t>
            </a:r>
            <a:r>
              <a:rPr lang="zh-CN" altLang="zh-CN" sz="1200" dirty="0"/>
              <a:t>被列入江苏省级非物质文化遗产名录</a:t>
            </a:r>
          </a:p>
          <a:p>
            <a:r>
              <a:rPr lang="en-US" altLang="zh-CN" sz="1200" dirty="0"/>
              <a:t>2010</a:t>
            </a:r>
            <a:r>
              <a:rPr lang="zh-CN" altLang="zh-CN" sz="1200" dirty="0"/>
              <a:t>年</a:t>
            </a:r>
            <a:r>
              <a:rPr lang="en-US" altLang="zh-CN" sz="1200" dirty="0"/>
              <a:t>    </a:t>
            </a:r>
            <a:r>
              <a:rPr lang="zh-CN" altLang="zh-CN" sz="1200" dirty="0"/>
              <a:t>荣获首届中国非物质文化遗产博览会银奖</a:t>
            </a:r>
          </a:p>
          <a:p>
            <a:r>
              <a:rPr lang="en-US" altLang="zh-CN" sz="1200" b="1" dirty="0">
                <a:solidFill>
                  <a:srgbClr val="FF0000"/>
                </a:solidFill>
              </a:rPr>
              <a:t>2011</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被列入第三批国家非物质文化遗产名录</a:t>
            </a:r>
          </a:p>
          <a:p>
            <a:r>
              <a:rPr lang="en-US" altLang="zh-CN" sz="1200" dirty="0"/>
              <a:t>2015</a:t>
            </a:r>
            <a:r>
              <a:rPr lang="zh-CN" altLang="zh-CN" sz="1200" dirty="0"/>
              <a:t>年</a:t>
            </a:r>
            <a:r>
              <a:rPr lang="en-US" altLang="zh-CN" sz="1200" dirty="0"/>
              <a:t>    </a:t>
            </a:r>
            <a:r>
              <a:rPr lang="zh-CN" altLang="zh-CN" sz="1200" dirty="0"/>
              <a:t>中央电视台《筑梦中国》拍摄季德胜蛇药片</a:t>
            </a:r>
          </a:p>
          <a:p>
            <a:r>
              <a:rPr lang="en-US" altLang="zh-CN" sz="1200" b="1" dirty="0">
                <a:solidFill>
                  <a:srgbClr val="FF0000"/>
                </a:solidFill>
              </a:rPr>
              <a:t>2015</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被列入《中医临床诊疗指南释义》皮肤病分册</a:t>
            </a:r>
          </a:p>
          <a:p>
            <a:r>
              <a:rPr lang="en-US" altLang="zh-CN" sz="1200" b="1" dirty="0">
                <a:solidFill>
                  <a:srgbClr val="FF0000"/>
                </a:solidFill>
              </a:rPr>
              <a:t>2015</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被列入《中医临床诊疗指南释义》儿科疾病分册</a:t>
            </a:r>
          </a:p>
          <a:p>
            <a:r>
              <a:rPr lang="en-US" altLang="zh-CN" sz="1200" dirty="0"/>
              <a:t>2016</a:t>
            </a:r>
            <a:r>
              <a:rPr lang="zh-CN" altLang="zh-CN" sz="1200" dirty="0"/>
              <a:t>年</a:t>
            </a:r>
            <a:r>
              <a:rPr lang="en-US" altLang="zh-CN" sz="1200" dirty="0"/>
              <a:t>    </a:t>
            </a:r>
            <a:r>
              <a:rPr lang="zh-CN" altLang="zh-CN" sz="1200" dirty="0"/>
              <a:t>获《健康报》第</a:t>
            </a:r>
            <a:r>
              <a:rPr lang="en-US" altLang="zh-CN" sz="1200" dirty="0"/>
              <a:t>12</a:t>
            </a:r>
            <a:r>
              <a:rPr lang="zh-CN" altLang="zh-CN" sz="1200" dirty="0"/>
              <a:t>届百姓安全合理用药与促进活动“医药创新奖”</a:t>
            </a:r>
          </a:p>
          <a:p>
            <a:r>
              <a:rPr lang="en-US" altLang="zh-CN" sz="1200" b="1" dirty="0">
                <a:solidFill>
                  <a:srgbClr val="FF0000"/>
                </a:solidFill>
              </a:rPr>
              <a:t>2016</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被列为《毒蛇咬伤中医诊疗方案》专家共识首选中成药</a:t>
            </a:r>
          </a:p>
          <a:p>
            <a:r>
              <a:rPr lang="en-US" altLang="zh-CN" sz="1200" b="1" dirty="0">
                <a:solidFill>
                  <a:srgbClr val="FF0000"/>
                </a:solidFill>
              </a:rPr>
              <a:t>2017</a:t>
            </a:r>
            <a:r>
              <a:rPr lang="zh-CN" altLang="zh-CN" sz="1200" b="1" dirty="0">
                <a:solidFill>
                  <a:srgbClr val="FF0000"/>
                </a:solidFill>
              </a:rPr>
              <a:t>年</a:t>
            </a:r>
            <a:r>
              <a:rPr lang="en-US" altLang="zh-CN" sz="1200" b="1" dirty="0">
                <a:solidFill>
                  <a:srgbClr val="FF0000"/>
                </a:solidFill>
              </a:rPr>
              <a:t>    </a:t>
            </a:r>
            <a:r>
              <a:rPr lang="zh-CN" altLang="zh-CN" sz="1200" b="1" dirty="0">
                <a:solidFill>
                  <a:srgbClr val="FF0000"/>
                </a:solidFill>
              </a:rPr>
              <a:t>季德胜蛇药片在防治中风及中风后遗病症中应用申报国家专利</a:t>
            </a:r>
          </a:p>
          <a:p>
            <a:r>
              <a:rPr lang="en-US" altLang="zh-CN" sz="1200" dirty="0"/>
              <a:t>2017</a:t>
            </a:r>
            <a:r>
              <a:rPr lang="zh-CN" altLang="zh-CN" sz="1200" dirty="0"/>
              <a:t>年</a:t>
            </a:r>
            <a:r>
              <a:rPr lang="en-US" altLang="zh-CN" sz="1200" dirty="0"/>
              <a:t>    </a:t>
            </a:r>
            <a:r>
              <a:rPr lang="zh-CN" altLang="zh-CN" sz="1200" dirty="0"/>
              <a:t>季德胜传奇经历列入江苏中小学地方课程教材《江海文化》</a:t>
            </a:r>
          </a:p>
          <a:p>
            <a:pPr>
              <a:defRPr/>
            </a:pPr>
            <a:endParaRPr lang="zh-CN" altLang="zh-CN" sz="1400" b="1" dirty="0">
              <a:latin typeface="宋体" pitchFamily="2" charset="-122"/>
            </a:endParaRPr>
          </a:p>
          <a:p>
            <a:pPr>
              <a:defRPr/>
            </a:pPr>
            <a:endParaRPr lang="zh-CN" altLang="en-US" sz="1100" dirty="0">
              <a:latin typeface="Arial" charset="0"/>
            </a:endParaRPr>
          </a:p>
        </p:txBody>
      </p:sp>
      <p:sp>
        <p:nvSpPr>
          <p:cNvPr id="11268" name="TextBox 5"/>
          <p:cNvSpPr txBox="1">
            <a:spLocks noChangeArrowheads="1"/>
          </p:cNvSpPr>
          <p:nvPr/>
        </p:nvSpPr>
        <p:spPr bwMode="auto">
          <a:xfrm>
            <a:off x="2143125" y="142875"/>
            <a:ext cx="5572125" cy="646113"/>
          </a:xfrm>
          <a:prstGeom prst="rect">
            <a:avLst/>
          </a:prstGeom>
          <a:noFill/>
          <a:ln w="9525">
            <a:noFill/>
            <a:miter lim="800000"/>
            <a:headEnd/>
            <a:tailEnd/>
          </a:ln>
        </p:spPr>
        <p:txBody>
          <a:bodyPr>
            <a:spAutoFit/>
          </a:bodyPr>
          <a:lstStyle/>
          <a:p>
            <a:r>
              <a:rPr lang="zh-CN" altLang="en-US" sz="3600" b="1" dirty="0">
                <a:solidFill>
                  <a:srgbClr val="00823B"/>
                </a:solidFill>
                <a:latin typeface="华文新魏" pitchFamily="2" charset="-122"/>
                <a:ea typeface="华文新魏" pitchFamily="2" charset="-122"/>
              </a:rPr>
              <a:t>季德胜蛇药片大事记</a:t>
            </a:r>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691005"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699792" y="197768"/>
            <a:ext cx="4032448" cy="1143000"/>
          </a:xfrm>
        </p:spPr>
        <p:txBody>
          <a:bodyPr/>
          <a:lstStyle/>
          <a:p>
            <a:r>
              <a:rPr lang="zh-CN" altLang="en-US" sz="4400" b="1" dirty="0" smtClean="0">
                <a:solidFill>
                  <a:srgbClr val="006600"/>
                </a:solidFill>
                <a:latin typeface="华文新魏" pitchFamily="2" charset="-122"/>
                <a:ea typeface="华文新魏" pitchFamily="2" charset="-122"/>
              </a:rPr>
              <a:t>重楼镇痛作用</a:t>
            </a:r>
            <a:endParaRPr lang="zh-CN" altLang="en-US" sz="4400" b="1" dirty="0">
              <a:solidFill>
                <a:srgbClr val="006600"/>
              </a:solidFill>
              <a:latin typeface="华文新魏" pitchFamily="2" charset="-122"/>
              <a:ea typeface="华文新魏" pitchFamily="2" charset="-122"/>
            </a:endParaRPr>
          </a:p>
        </p:txBody>
      </p:sp>
      <p:sp>
        <p:nvSpPr>
          <p:cNvPr id="4" name="矩形 3"/>
          <p:cNvSpPr/>
          <p:nvPr/>
        </p:nvSpPr>
        <p:spPr>
          <a:xfrm>
            <a:off x="683568" y="1052736"/>
            <a:ext cx="7500990" cy="2923877"/>
          </a:xfrm>
          <a:prstGeom prst="rect">
            <a:avLst/>
          </a:prstGeom>
        </p:spPr>
        <p:txBody>
          <a:bodyPr vert="horz" wrap="square">
            <a:spAutoFit/>
          </a:bodyPr>
          <a:lstStyle/>
          <a:p>
            <a:pPr>
              <a:lnSpc>
                <a:spcPct val="200000"/>
              </a:lnSpc>
            </a:pPr>
            <a:endParaRPr lang="en-US" altLang="zh-CN" sz="2000" b="1" dirty="0" smtClean="0">
              <a:solidFill>
                <a:schemeClr val="accent2"/>
              </a:solidFill>
              <a:latin typeface="+mn-ea"/>
            </a:endParaRPr>
          </a:p>
          <a:p>
            <a:pPr marL="342900" indent="-342900">
              <a:lnSpc>
                <a:spcPct val="200000"/>
              </a:lnSpc>
              <a:buFont typeface="Wingdings" panose="05000000000000000000" pitchFamily="2" charset="2"/>
              <a:buChar char="Ø"/>
            </a:pPr>
            <a:r>
              <a:rPr lang="zh-CN" altLang="en-US" sz="2400" b="1" dirty="0" smtClean="0">
                <a:solidFill>
                  <a:schemeClr val="accent4">
                    <a:lumMod val="60000"/>
                    <a:lumOff val="40000"/>
                  </a:schemeClr>
                </a:solidFill>
                <a:latin typeface="+mn-ea"/>
              </a:rPr>
              <a:t>重楼皂苷可阻断急性吗啡镇痛耐受的形成；</a:t>
            </a:r>
            <a:endParaRPr lang="en-US" altLang="zh-CN" sz="2400" b="1" dirty="0" smtClean="0">
              <a:solidFill>
                <a:schemeClr val="accent4">
                  <a:lumMod val="60000"/>
                  <a:lumOff val="40000"/>
                </a:schemeClr>
              </a:solidFill>
              <a:latin typeface="+mn-ea"/>
            </a:endParaRPr>
          </a:p>
          <a:p>
            <a:pPr marL="342900" indent="-342900">
              <a:lnSpc>
                <a:spcPct val="200000"/>
              </a:lnSpc>
              <a:buFont typeface="Wingdings" panose="05000000000000000000" pitchFamily="2" charset="2"/>
              <a:buChar char="Ø"/>
            </a:pPr>
            <a:r>
              <a:rPr lang="zh-CN" altLang="en-US" sz="2400" b="1" dirty="0" smtClean="0">
                <a:solidFill>
                  <a:schemeClr val="accent4">
                    <a:lumMod val="60000"/>
                    <a:lumOff val="40000"/>
                  </a:schemeClr>
                </a:solidFill>
                <a:latin typeface="+mn-ea"/>
              </a:rPr>
              <a:t>重楼甲醇提取物具有强烈镇静镇痛作用，作用强度不弱于安定。</a:t>
            </a:r>
            <a:endParaRPr lang="zh-CN" altLang="en-US" sz="2400" b="1" dirty="0">
              <a:solidFill>
                <a:schemeClr val="accent4">
                  <a:lumMod val="60000"/>
                  <a:lumOff val="40000"/>
                </a:schemeClr>
              </a:solidFill>
              <a:latin typeface="+mn-ea"/>
            </a:endParaRPr>
          </a:p>
        </p:txBody>
      </p:sp>
      <p:sp>
        <p:nvSpPr>
          <p:cNvPr id="5" name="Rectangle 5"/>
          <p:cNvSpPr>
            <a:spLocks noChangeArrowheads="1"/>
          </p:cNvSpPr>
          <p:nvPr/>
        </p:nvSpPr>
        <p:spPr bwMode="auto">
          <a:xfrm>
            <a:off x="417333" y="5580112"/>
            <a:ext cx="7500937" cy="481252"/>
          </a:xfrm>
          <a:prstGeom prst="rect">
            <a:avLst/>
          </a:prstGeom>
          <a:solidFill>
            <a:srgbClr val="FF99CC">
              <a:alpha val="43137"/>
            </a:srgbClr>
          </a:solidFill>
          <a:ln w="9525" algn="ctr">
            <a:solidFill>
              <a:schemeClr val="bg1"/>
            </a:solidFill>
            <a:miter lim="800000"/>
            <a:headEnd/>
            <a:tailEnd/>
          </a:ln>
        </p:spPr>
        <p:txBody>
          <a:bodyPr wrap="none" anchor="ctr"/>
          <a:lstStyle/>
          <a:p>
            <a:pPr algn="ctr"/>
            <a:r>
              <a:rPr lang="en-US" altLang="zh-CN" sz="1400" dirty="0" smtClean="0"/>
              <a:t> [2]</a:t>
            </a:r>
            <a:r>
              <a:rPr lang="zh-CN" altLang="en-US" sz="1400" dirty="0" smtClean="0"/>
              <a:t>王强，徐国钧．重楼类中药镇痛和镇静作用的研究</a:t>
            </a:r>
            <a:r>
              <a:rPr lang="en-US" altLang="zh-CN" sz="1400" dirty="0" smtClean="0"/>
              <a:t>[J]</a:t>
            </a:r>
            <a:r>
              <a:rPr lang="zh-CN" altLang="en-US" sz="1400" dirty="0" smtClean="0"/>
              <a:t>．中国中药杂志，</a:t>
            </a:r>
            <a:r>
              <a:rPr lang="en-US" altLang="zh-CN" sz="1400" dirty="0" smtClean="0"/>
              <a:t>1990</a:t>
            </a:r>
            <a:r>
              <a:rPr lang="zh-CN" altLang="en-US" sz="1400" dirty="0" smtClean="0"/>
              <a:t>，</a:t>
            </a:r>
            <a:r>
              <a:rPr lang="en-US" altLang="zh-CN" sz="1400" dirty="0" smtClean="0"/>
              <a:t>15(2)</a:t>
            </a:r>
            <a:r>
              <a:rPr lang="zh-CN" altLang="en-US" sz="1400" dirty="0" smtClean="0"/>
              <a:t>：</a:t>
            </a:r>
            <a:r>
              <a:rPr lang="en-US" altLang="zh-CN" sz="1400" dirty="0" smtClean="0"/>
              <a:t>109</a:t>
            </a:r>
            <a:endParaRPr lang="zh-CN" altLang="en-US" sz="1400" dirty="0"/>
          </a:p>
        </p:txBody>
      </p:sp>
      <p:sp>
        <p:nvSpPr>
          <p:cNvPr id="6" name="Rectangle 5"/>
          <p:cNvSpPr>
            <a:spLocks noChangeArrowheads="1"/>
          </p:cNvSpPr>
          <p:nvPr/>
        </p:nvSpPr>
        <p:spPr bwMode="auto">
          <a:xfrm>
            <a:off x="417334" y="5013176"/>
            <a:ext cx="7500937" cy="571500"/>
          </a:xfrm>
          <a:prstGeom prst="rect">
            <a:avLst/>
          </a:prstGeom>
          <a:solidFill>
            <a:srgbClr val="FF99CC">
              <a:alpha val="43137"/>
            </a:srgbClr>
          </a:solidFill>
          <a:ln w="9525" algn="ctr">
            <a:solidFill>
              <a:schemeClr val="bg1"/>
            </a:solidFill>
            <a:miter lim="800000"/>
            <a:headEnd/>
            <a:tailEnd/>
          </a:ln>
        </p:spPr>
        <p:txBody>
          <a:bodyPr wrap="none" anchor="ctr"/>
          <a:lstStyle/>
          <a:p>
            <a:pPr algn="ctr"/>
            <a:r>
              <a:rPr lang="en-US" altLang="zh-CN" sz="1400" dirty="0" smtClean="0"/>
              <a:t>[1]</a:t>
            </a:r>
            <a:r>
              <a:rPr lang="zh-CN" altLang="en-US" sz="1400" dirty="0" smtClean="0"/>
              <a:t>徐海伟，黎海蒂．重楼皂苷翻转急性吗啡耐受关节炎大鼠下丘脑内</a:t>
            </a:r>
            <a:r>
              <a:rPr lang="en-US" altLang="zh-CN" sz="1400" dirty="0" smtClean="0"/>
              <a:t>ACTH</a:t>
            </a:r>
            <a:r>
              <a:rPr lang="zh-CN" altLang="en-US" sz="1400" dirty="0" smtClean="0"/>
              <a:t>水平的下降</a:t>
            </a:r>
            <a:r>
              <a:rPr lang="en-US" altLang="zh-CN" sz="1400" dirty="0" smtClean="0"/>
              <a:t>[J]</a:t>
            </a:r>
            <a:r>
              <a:rPr lang="zh-CN" altLang="en-US" sz="1400" dirty="0" smtClean="0"/>
              <a:t>．</a:t>
            </a:r>
            <a:endParaRPr lang="en-US" altLang="zh-CN" sz="1400" dirty="0" smtClean="0"/>
          </a:p>
          <a:p>
            <a:r>
              <a:rPr lang="zh-CN" altLang="en-US" sz="1400" dirty="0" smtClean="0"/>
              <a:t>      中国神经科学杂志，</a:t>
            </a:r>
            <a:r>
              <a:rPr lang="en-US" altLang="zh-CN" sz="1400" dirty="0" smtClean="0"/>
              <a:t>2001</a:t>
            </a:r>
            <a:r>
              <a:rPr lang="zh-CN" altLang="en-US" sz="1400" dirty="0" smtClean="0"/>
              <a:t>，</a:t>
            </a:r>
            <a:r>
              <a:rPr lang="en-US" altLang="zh-CN" sz="1400" dirty="0" smtClean="0"/>
              <a:t>17(3)</a:t>
            </a:r>
            <a:r>
              <a:rPr lang="zh-CN" altLang="en-US" sz="1400" dirty="0" smtClean="0"/>
              <a:t>：</a:t>
            </a:r>
            <a:r>
              <a:rPr lang="en-US" altLang="zh-CN" sz="1400" dirty="0" smtClean="0"/>
              <a:t>259—264</a:t>
            </a:r>
            <a:endParaRPr lang="zh-CN" altLang="en-US" sz="1400" dirty="0"/>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27210964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43808" y="197768"/>
            <a:ext cx="3639918" cy="1143000"/>
          </a:xfrm>
        </p:spPr>
        <p:txBody>
          <a:bodyPr/>
          <a:lstStyle/>
          <a:p>
            <a:r>
              <a:rPr lang="zh-CN" altLang="en-US" sz="4000" b="1" dirty="0" smtClean="0">
                <a:solidFill>
                  <a:srgbClr val="006600"/>
                </a:solidFill>
                <a:latin typeface="华文新魏" pitchFamily="2" charset="-122"/>
                <a:ea typeface="华文新魏" pitchFamily="2" charset="-122"/>
              </a:rPr>
              <a:t>蟾蜍镇痛作用</a:t>
            </a:r>
            <a:endParaRPr lang="zh-CN" altLang="en-US" sz="4000" b="1" dirty="0">
              <a:solidFill>
                <a:srgbClr val="006600"/>
              </a:solidFill>
              <a:latin typeface="华文新魏" pitchFamily="2" charset="-122"/>
              <a:ea typeface="华文新魏" pitchFamily="2" charset="-122"/>
            </a:endParaRPr>
          </a:p>
        </p:txBody>
      </p:sp>
      <p:sp>
        <p:nvSpPr>
          <p:cNvPr id="4" name="矩形 3"/>
          <p:cNvSpPr/>
          <p:nvPr/>
        </p:nvSpPr>
        <p:spPr>
          <a:xfrm>
            <a:off x="683568" y="1844824"/>
            <a:ext cx="7776864" cy="2462213"/>
          </a:xfrm>
          <a:prstGeom prst="rect">
            <a:avLst/>
          </a:prstGeom>
        </p:spPr>
        <p:txBody>
          <a:bodyPr vert="horz" wrap="square">
            <a:spAutoFit/>
          </a:bodyPr>
          <a:lstStyle/>
          <a:p>
            <a:pPr marL="342900" indent="-342900">
              <a:lnSpc>
                <a:spcPct val="150000"/>
              </a:lnSpc>
              <a:spcBef>
                <a:spcPts val="1200"/>
              </a:spcBef>
              <a:buFont typeface="Wingdings" panose="05000000000000000000" pitchFamily="2" charset="2"/>
              <a:buChar char="Ø"/>
            </a:pPr>
            <a:r>
              <a:rPr lang="zh-CN" altLang="en-US" sz="2400" b="1" dirty="0" smtClean="0">
                <a:solidFill>
                  <a:schemeClr val="accent6"/>
                </a:solidFill>
                <a:latin typeface="+mn-ea"/>
              </a:rPr>
              <a:t>从中药中华大蟾蜍全皮中提取的主要有效成分，由蟾毒色胺、蟾毒色胺内盐、去羟基蟾毒色胺等物质组成。近年来的研究发现，其有效成分还具有明显镇痛作用。</a:t>
            </a:r>
            <a:endParaRPr lang="en-US" altLang="zh-CN" sz="2400" b="1" dirty="0" smtClean="0">
              <a:solidFill>
                <a:schemeClr val="accent6"/>
              </a:solidFill>
              <a:latin typeface="+mn-ea"/>
            </a:endParaRPr>
          </a:p>
          <a:p>
            <a:pPr marL="342900" indent="-342900">
              <a:lnSpc>
                <a:spcPct val="150000"/>
              </a:lnSpc>
              <a:spcBef>
                <a:spcPts val="1200"/>
              </a:spcBef>
              <a:buFont typeface="Wingdings" panose="05000000000000000000" pitchFamily="2" charset="2"/>
              <a:buChar char="Ø"/>
            </a:pPr>
            <a:r>
              <a:rPr lang="zh-CN" altLang="en-US" sz="2400" b="1" dirty="0" smtClean="0">
                <a:solidFill>
                  <a:schemeClr val="accent6"/>
                </a:solidFill>
                <a:latin typeface="+mn-ea"/>
              </a:rPr>
              <a:t>镇痛机理：主要通过阿片受体介导的。</a:t>
            </a:r>
            <a:endParaRPr lang="zh-CN" altLang="en-US" sz="2400" b="1" dirty="0">
              <a:solidFill>
                <a:schemeClr val="accent6"/>
              </a:solidFill>
              <a:latin typeface="+mn-ea"/>
            </a:endParaRPr>
          </a:p>
        </p:txBody>
      </p:sp>
      <p:sp>
        <p:nvSpPr>
          <p:cNvPr id="6" name="Rectangle 5"/>
          <p:cNvSpPr>
            <a:spLocks noChangeArrowheads="1"/>
          </p:cNvSpPr>
          <p:nvPr/>
        </p:nvSpPr>
        <p:spPr bwMode="auto">
          <a:xfrm>
            <a:off x="598857" y="5294080"/>
            <a:ext cx="8129819" cy="361787"/>
          </a:xfrm>
          <a:prstGeom prst="rect">
            <a:avLst/>
          </a:prstGeom>
          <a:solidFill>
            <a:srgbClr val="FF99CC">
              <a:alpha val="43137"/>
            </a:srgbClr>
          </a:solidFill>
          <a:ln w="9525" algn="ctr">
            <a:solidFill>
              <a:schemeClr val="bg1"/>
            </a:solidFill>
            <a:miter lim="800000"/>
            <a:headEnd/>
            <a:tailEnd/>
          </a:ln>
        </p:spPr>
        <p:txBody>
          <a:bodyPr wrap="none" anchor="ctr"/>
          <a:lstStyle/>
          <a:p>
            <a:r>
              <a:rPr lang="zh-CN" altLang="en-US" sz="1400" dirty="0"/>
              <a:t>巩仔鹏</a:t>
            </a:r>
            <a:r>
              <a:rPr lang="en-US" altLang="zh-CN" sz="1400" dirty="0"/>
              <a:t>,</a:t>
            </a:r>
            <a:r>
              <a:rPr lang="zh-CN" altLang="en-US" sz="1400" dirty="0"/>
              <a:t>陈涛</a:t>
            </a:r>
            <a:r>
              <a:rPr lang="en-US" altLang="zh-CN" sz="1400" dirty="0"/>
              <a:t>. </a:t>
            </a:r>
            <a:r>
              <a:rPr lang="zh-CN" altLang="en-US" sz="1400" dirty="0"/>
              <a:t>华蟾素注射液基于阿片受体的镇痛机制研究</a:t>
            </a:r>
            <a:r>
              <a:rPr lang="en-US" altLang="zh-CN" sz="1400" dirty="0"/>
              <a:t>[J]. </a:t>
            </a:r>
            <a:r>
              <a:rPr lang="zh-CN" altLang="en-US" sz="1400" dirty="0"/>
              <a:t>中国实验方剂学杂志</a:t>
            </a:r>
            <a:r>
              <a:rPr lang="en-US" altLang="zh-CN" sz="1400" dirty="0"/>
              <a:t>,2010,16(15):120-122.</a:t>
            </a:r>
            <a:endParaRPr lang="zh-CN" altLang="en-US" sz="1400" b="1" dirty="0"/>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5711079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843808" y="197768"/>
            <a:ext cx="3639918" cy="1143000"/>
          </a:xfrm>
        </p:spPr>
        <p:txBody>
          <a:bodyPr/>
          <a:lstStyle/>
          <a:p>
            <a:r>
              <a:rPr lang="zh-CN" altLang="en-US" sz="4000" b="1" dirty="0" smtClean="0">
                <a:solidFill>
                  <a:srgbClr val="006600"/>
                </a:solidFill>
                <a:latin typeface="华文新魏" pitchFamily="2" charset="-122"/>
                <a:ea typeface="华文新魏" pitchFamily="2" charset="-122"/>
              </a:rPr>
              <a:t>蜈蚣镇痛作用</a:t>
            </a:r>
            <a:endParaRPr lang="zh-CN" altLang="en-US" sz="4000" b="1" dirty="0">
              <a:solidFill>
                <a:srgbClr val="006600"/>
              </a:solidFill>
              <a:latin typeface="华文新魏" pitchFamily="2" charset="-122"/>
              <a:ea typeface="华文新魏" pitchFamily="2" charset="-122"/>
            </a:endParaRPr>
          </a:p>
        </p:txBody>
      </p:sp>
      <p:sp>
        <p:nvSpPr>
          <p:cNvPr id="4" name="矩形 3"/>
          <p:cNvSpPr/>
          <p:nvPr/>
        </p:nvSpPr>
        <p:spPr>
          <a:xfrm>
            <a:off x="683568" y="1844824"/>
            <a:ext cx="7776864" cy="2462213"/>
          </a:xfrm>
          <a:prstGeom prst="rect">
            <a:avLst/>
          </a:prstGeom>
        </p:spPr>
        <p:txBody>
          <a:bodyPr vert="horz" wrap="square">
            <a:spAutoFit/>
          </a:bodyPr>
          <a:lstStyle/>
          <a:p>
            <a:pPr marL="342900" indent="-342900">
              <a:lnSpc>
                <a:spcPct val="150000"/>
              </a:lnSpc>
              <a:spcBef>
                <a:spcPts val="1200"/>
              </a:spcBef>
              <a:buFont typeface="Wingdings" panose="05000000000000000000" pitchFamily="2" charset="2"/>
              <a:buChar char="Ø"/>
            </a:pPr>
            <a:r>
              <a:rPr lang="zh-CN" altLang="en-US" sz="2400" b="1" dirty="0" smtClean="0">
                <a:solidFill>
                  <a:schemeClr val="accent6"/>
                </a:solidFill>
                <a:latin typeface="+mn-ea"/>
              </a:rPr>
              <a:t>蜈蚣有效成分蜈蚣多肽</a:t>
            </a:r>
            <a:r>
              <a:rPr lang="zh-CN" altLang="en-US" sz="2400" b="1" dirty="0">
                <a:solidFill>
                  <a:schemeClr val="accent6"/>
                </a:solidFill>
                <a:latin typeface="+mn-ea"/>
              </a:rPr>
              <a:t>具有良好的镇痛</a:t>
            </a:r>
            <a:r>
              <a:rPr lang="zh-CN" altLang="en-US" sz="2400" b="1" dirty="0" smtClean="0">
                <a:solidFill>
                  <a:schemeClr val="accent6"/>
                </a:solidFill>
                <a:latin typeface="+mn-ea"/>
              </a:rPr>
              <a:t>作用。</a:t>
            </a:r>
            <a:endParaRPr lang="en-US" altLang="zh-CN" sz="2400" b="1" dirty="0" smtClean="0">
              <a:solidFill>
                <a:schemeClr val="accent6"/>
              </a:solidFill>
              <a:latin typeface="+mn-ea"/>
            </a:endParaRPr>
          </a:p>
          <a:p>
            <a:pPr marL="342900" indent="-342900">
              <a:lnSpc>
                <a:spcPct val="150000"/>
              </a:lnSpc>
              <a:spcBef>
                <a:spcPts val="1200"/>
              </a:spcBef>
              <a:buFont typeface="Wingdings" panose="05000000000000000000" pitchFamily="2" charset="2"/>
              <a:buChar char="Ø"/>
            </a:pPr>
            <a:r>
              <a:rPr lang="zh-CN" altLang="en-US" sz="2400" b="1" dirty="0">
                <a:solidFill>
                  <a:schemeClr val="accent6"/>
                </a:solidFill>
                <a:latin typeface="+mn-ea"/>
              </a:rPr>
              <a:t>蜈蚣、地龙、地鳖虫水提物对热板、醋酸导致的疼痛均有明显的缓解作用。其中蜈蚣在热板、醋酸导致的疼痛实验中表现出最强的镇痛</a:t>
            </a:r>
            <a:r>
              <a:rPr lang="zh-CN" altLang="en-US" sz="2400" b="1" dirty="0" smtClean="0">
                <a:solidFill>
                  <a:schemeClr val="accent6"/>
                </a:solidFill>
                <a:latin typeface="+mn-ea"/>
              </a:rPr>
              <a:t>作用。</a:t>
            </a:r>
            <a:endParaRPr lang="zh-CN" altLang="en-US" sz="2400" b="1" dirty="0">
              <a:solidFill>
                <a:schemeClr val="accent6"/>
              </a:solidFill>
              <a:latin typeface="+mn-ea"/>
            </a:endParaRPr>
          </a:p>
        </p:txBody>
      </p:sp>
      <p:sp>
        <p:nvSpPr>
          <p:cNvPr id="6" name="Rectangle 5"/>
          <p:cNvSpPr>
            <a:spLocks noChangeArrowheads="1"/>
          </p:cNvSpPr>
          <p:nvPr/>
        </p:nvSpPr>
        <p:spPr bwMode="auto">
          <a:xfrm>
            <a:off x="669209" y="4811093"/>
            <a:ext cx="7863232" cy="850155"/>
          </a:xfrm>
          <a:prstGeom prst="rect">
            <a:avLst/>
          </a:prstGeom>
          <a:solidFill>
            <a:srgbClr val="FF99CC">
              <a:alpha val="43137"/>
            </a:srgbClr>
          </a:solidFill>
          <a:ln w="9525" algn="ctr">
            <a:solidFill>
              <a:schemeClr val="bg1"/>
            </a:solidFill>
            <a:miter lim="800000"/>
            <a:headEnd/>
            <a:tailEnd/>
          </a:ln>
        </p:spPr>
        <p:txBody>
          <a:bodyPr wrap="none" anchor="ctr"/>
          <a:lstStyle/>
          <a:p>
            <a:endParaRPr lang="en-US" altLang="zh-CN" sz="1400" dirty="0" smtClean="0"/>
          </a:p>
          <a:p>
            <a:r>
              <a:rPr lang="en-US" altLang="zh-CN" sz="1400" dirty="0" smtClean="0"/>
              <a:t>1.</a:t>
            </a:r>
            <a:r>
              <a:rPr lang="zh-CN" altLang="en-US" sz="1400" dirty="0" smtClean="0"/>
              <a:t>邹吉利</a:t>
            </a:r>
            <a:r>
              <a:rPr lang="en-US" altLang="zh-CN" sz="1400" dirty="0" smtClean="0"/>
              <a:t>.</a:t>
            </a:r>
            <a:r>
              <a:rPr lang="zh-CN" altLang="en-US" sz="1400" dirty="0" smtClean="0"/>
              <a:t>蜈蚣多肽的提取分离及镇痛研究</a:t>
            </a:r>
            <a:r>
              <a:rPr lang="en-US" altLang="zh-CN" sz="1400" dirty="0" smtClean="0"/>
              <a:t>[</a:t>
            </a:r>
            <a:r>
              <a:rPr lang="en-US" altLang="zh-CN" sz="1400" dirty="0"/>
              <a:t>D]. </a:t>
            </a:r>
            <a:r>
              <a:rPr lang="zh-CN" altLang="en-US" sz="1400" dirty="0" smtClean="0"/>
              <a:t>湖北中医药大学</a:t>
            </a:r>
            <a:r>
              <a:rPr lang="zh-CN" altLang="en-US" sz="1400" dirty="0"/>
              <a:t> </a:t>
            </a:r>
            <a:r>
              <a:rPr lang="en-US" altLang="zh-CN" sz="1400" dirty="0"/>
              <a:t>2010</a:t>
            </a:r>
            <a:endParaRPr lang="en-US" altLang="zh-CN" sz="1400" dirty="0" smtClean="0"/>
          </a:p>
          <a:p>
            <a:r>
              <a:rPr lang="en-US" altLang="zh-CN" sz="1400" dirty="0" smtClean="0"/>
              <a:t>2.</a:t>
            </a:r>
            <a:r>
              <a:rPr lang="zh-CN" altLang="en-US" sz="1400" dirty="0"/>
              <a:t>汪梅姣</a:t>
            </a:r>
            <a:r>
              <a:rPr lang="en-US" altLang="zh-CN" sz="1400" dirty="0"/>
              <a:t>,</a:t>
            </a:r>
            <a:r>
              <a:rPr lang="zh-CN" altLang="en-US" sz="1400" dirty="0"/>
              <a:t>谢志军</a:t>
            </a:r>
            <a:r>
              <a:rPr lang="en-US" altLang="zh-CN" sz="1400" dirty="0"/>
              <a:t>,</a:t>
            </a:r>
            <a:r>
              <a:rPr lang="zh-CN" altLang="en-US" sz="1400" dirty="0"/>
              <a:t>谷焕鹏</a:t>
            </a:r>
            <a:r>
              <a:rPr lang="en-US" altLang="zh-CN" sz="1400" dirty="0"/>
              <a:t>,</a:t>
            </a:r>
            <a:r>
              <a:rPr lang="zh-CN" altLang="en-US" sz="1400" dirty="0"/>
              <a:t>温成平</a:t>
            </a:r>
            <a:r>
              <a:rPr lang="en-US" altLang="zh-CN" sz="1400" dirty="0"/>
              <a:t>. </a:t>
            </a:r>
            <a:r>
              <a:rPr lang="zh-CN" altLang="en-US" sz="1400" dirty="0"/>
              <a:t>蜈蚣、地龙、地鳖虫镇痛作用比较的实验研究</a:t>
            </a:r>
            <a:r>
              <a:rPr lang="en-US" altLang="zh-CN" sz="1400" dirty="0"/>
              <a:t>[J]. </a:t>
            </a:r>
            <a:r>
              <a:rPr lang="zh-CN" altLang="en-US" sz="1400" dirty="0"/>
              <a:t>中国中医急症</a:t>
            </a:r>
            <a:r>
              <a:rPr lang="en-US" altLang="zh-CN" sz="1400" dirty="0" smtClean="0"/>
              <a:t>,</a:t>
            </a:r>
          </a:p>
          <a:p>
            <a:r>
              <a:rPr lang="en-US" altLang="zh-CN" sz="1400" dirty="0"/>
              <a:t> </a:t>
            </a:r>
            <a:r>
              <a:rPr lang="en-US" altLang="zh-CN" sz="1400" dirty="0" smtClean="0"/>
              <a:t>  2012,21(09</a:t>
            </a:r>
            <a:r>
              <a:rPr lang="en-US" altLang="zh-CN" sz="1400" dirty="0"/>
              <a:t>):1435-1436.</a:t>
            </a:r>
          </a:p>
          <a:p>
            <a:endParaRPr lang="zh-CN" altLang="en-US" sz="1400" b="1" dirty="0"/>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8129653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bwMode="auto">
          <a:xfrm>
            <a:off x="827584" y="1556792"/>
            <a:ext cx="7643839" cy="2857509"/>
          </a:xfrm>
          <a:prstGeom prst="rect">
            <a:avLst/>
          </a:prstGeom>
          <a:noFill/>
          <a:ln w="25400" cap="flat" cmpd="sng" algn="ctr">
            <a:solidFill>
              <a:schemeClr val="tx2">
                <a:lumMod val="90000"/>
                <a:lumOff val="10000"/>
              </a:schemeClr>
            </a:solidFill>
            <a:prstDash val="sysDash"/>
            <a:round/>
            <a:headEnd type="none" w="med" len="med"/>
            <a:tailEnd type="none" w="med" len="med"/>
          </a:ln>
          <a:effectLst/>
        </p:spPr>
        <p:txBody>
          <a:bodyPr/>
          <a:lstStyle/>
          <a:p>
            <a:pPr>
              <a:defRPr/>
            </a:pPr>
            <a:endParaRPr lang="zh-CN" altLang="en-US">
              <a:ea typeface="宋体" charset="-122"/>
            </a:endParaRPr>
          </a:p>
        </p:txBody>
      </p:sp>
      <p:sp>
        <p:nvSpPr>
          <p:cNvPr id="6" name="TextBox 2"/>
          <p:cNvSpPr txBox="1">
            <a:spLocks noChangeArrowheads="1"/>
          </p:cNvSpPr>
          <p:nvPr/>
        </p:nvSpPr>
        <p:spPr bwMode="auto">
          <a:xfrm>
            <a:off x="914400" y="1714486"/>
            <a:ext cx="7300913" cy="2328862"/>
          </a:xfrm>
          <a:prstGeom prst="rect">
            <a:avLst/>
          </a:prstGeom>
          <a:noFill/>
          <a:ln w="9525">
            <a:noFill/>
            <a:miter lim="800000"/>
            <a:headEnd/>
            <a:tailEnd/>
          </a:ln>
        </p:spPr>
        <p:txBody>
          <a:bodyPr>
            <a:spAutoFit/>
          </a:bodyPr>
          <a:lstStyle/>
          <a:p>
            <a:pPr algn="just">
              <a:lnSpc>
                <a:spcPct val="150000"/>
              </a:lnSpc>
            </a:pPr>
            <a:r>
              <a:rPr lang="zh-CN" altLang="en-US" b="1" dirty="0">
                <a:solidFill>
                  <a:srgbClr val="663300"/>
                </a:solidFill>
                <a:ea typeface="宋体" charset="-122"/>
              </a:rPr>
              <a:t>         </a:t>
            </a:r>
            <a:r>
              <a:rPr lang="zh-CN" altLang="en-US" sz="2000" b="1" dirty="0">
                <a:solidFill>
                  <a:srgbClr val="663300"/>
                </a:solidFill>
                <a:latin typeface="宋体" charset="-122"/>
                <a:ea typeface="宋体" charset="-122"/>
              </a:rPr>
              <a:t>杜氏用季德胜蛇药片口服与穴位贴敷同时治疗癌症疼痛患者</a:t>
            </a:r>
            <a:r>
              <a:rPr lang="en-US" altLang="zh-CN" sz="2000" b="1" dirty="0">
                <a:solidFill>
                  <a:srgbClr val="663300"/>
                </a:solidFill>
                <a:latin typeface="宋体" charset="-122"/>
                <a:ea typeface="宋体" charset="-122"/>
              </a:rPr>
              <a:t>36</a:t>
            </a:r>
            <a:r>
              <a:rPr lang="zh-CN" altLang="en-US" sz="2000" b="1" dirty="0">
                <a:solidFill>
                  <a:srgbClr val="663300"/>
                </a:solidFill>
                <a:latin typeface="宋体" charset="-122"/>
                <a:ea typeface="宋体" charset="-122"/>
              </a:rPr>
              <a:t>例，其中肺癌</a:t>
            </a:r>
            <a:r>
              <a:rPr lang="en-US" altLang="zh-CN" sz="2000" b="1" dirty="0">
                <a:solidFill>
                  <a:srgbClr val="663300"/>
                </a:solidFill>
                <a:latin typeface="宋体" charset="-122"/>
                <a:ea typeface="宋体" charset="-122"/>
              </a:rPr>
              <a:t>12</a:t>
            </a:r>
            <a:r>
              <a:rPr lang="zh-CN" altLang="en-US" sz="2000" b="1" dirty="0">
                <a:solidFill>
                  <a:srgbClr val="663300"/>
                </a:solidFill>
                <a:latin typeface="宋体" charset="-122"/>
                <a:ea typeface="宋体" charset="-122"/>
              </a:rPr>
              <a:t>例，胃癌、原发性肝癌各</a:t>
            </a:r>
            <a:r>
              <a:rPr lang="en-US" altLang="zh-CN" sz="2000" b="1" dirty="0">
                <a:solidFill>
                  <a:srgbClr val="663300"/>
                </a:solidFill>
                <a:latin typeface="宋体" charset="-122"/>
                <a:ea typeface="宋体" charset="-122"/>
              </a:rPr>
              <a:t>6</a:t>
            </a:r>
            <a:r>
              <a:rPr lang="zh-CN" altLang="en-US" sz="2000" b="1" dirty="0">
                <a:solidFill>
                  <a:srgbClr val="663300"/>
                </a:solidFill>
                <a:latin typeface="宋体" charset="-122"/>
                <a:ea typeface="宋体" charset="-122"/>
              </a:rPr>
              <a:t>例，胰腺癌</a:t>
            </a:r>
            <a:r>
              <a:rPr lang="en-US" altLang="zh-CN" sz="2000" b="1" dirty="0">
                <a:solidFill>
                  <a:srgbClr val="663300"/>
                </a:solidFill>
                <a:latin typeface="宋体" charset="-122"/>
                <a:ea typeface="宋体" charset="-122"/>
              </a:rPr>
              <a:t>4</a:t>
            </a:r>
            <a:r>
              <a:rPr lang="zh-CN" altLang="en-US" sz="2000" b="1" dirty="0">
                <a:solidFill>
                  <a:srgbClr val="663300"/>
                </a:solidFill>
                <a:latin typeface="宋体" charset="-122"/>
                <a:ea typeface="宋体" charset="-122"/>
              </a:rPr>
              <a:t>例，直肠癌、卵巢癌各</a:t>
            </a:r>
            <a:r>
              <a:rPr lang="en-US" altLang="zh-CN" sz="2000" b="1" dirty="0">
                <a:solidFill>
                  <a:srgbClr val="663300"/>
                </a:solidFill>
                <a:latin typeface="宋体" charset="-122"/>
                <a:ea typeface="宋体" charset="-122"/>
              </a:rPr>
              <a:t>3</a:t>
            </a:r>
            <a:r>
              <a:rPr lang="zh-CN" altLang="en-US" sz="2000" b="1" dirty="0">
                <a:solidFill>
                  <a:srgbClr val="663300"/>
                </a:solidFill>
                <a:latin typeface="宋体" charset="-122"/>
                <a:ea typeface="宋体" charset="-122"/>
              </a:rPr>
              <a:t>例，骨癌</a:t>
            </a:r>
            <a:r>
              <a:rPr lang="en-US" altLang="zh-CN" sz="2000" b="1" dirty="0">
                <a:solidFill>
                  <a:srgbClr val="663300"/>
                </a:solidFill>
                <a:latin typeface="宋体" charset="-122"/>
                <a:ea typeface="宋体" charset="-122"/>
              </a:rPr>
              <a:t>2</a:t>
            </a:r>
            <a:r>
              <a:rPr lang="zh-CN" altLang="en-US" sz="2000" b="1" dirty="0">
                <a:solidFill>
                  <a:srgbClr val="663300"/>
                </a:solidFill>
                <a:latin typeface="宋体" charset="-122"/>
                <a:ea typeface="宋体" charset="-122"/>
              </a:rPr>
              <a:t>例，结果</a:t>
            </a:r>
            <a:r>
              <a:rPr lang="en-US" altLang="zh-CN" sz="2000" b="1" dirty="0">
                <a:solidFill>
                  <a:srgbClr val="663300"/>
                </a:solidFill>
                <a:latin typeface="宋体" charset="-122"/>
                <a:ea typeface="宋体" charset="-122"/>
              </a:rPr>
              <a:t>Ⅰ</a:t>
            </a:r>
            <a:r>
              <a:rPr lang="zh-CN" altLang="en-US" sz="2000" b="1" dirty="0">
                <a:solidFill>
                  <a:srgbClr val="663300"/>
                </a:solidFill>
                <a:latin typeface="宋体" charset="-122"/>
                <a:ea typeface="宋体" charset="-122"/>
              </a:rPr>
              <a:t>级疼痛</a:t>
            </a:r>
            <a:r>
              <a:rPr lang="en-US" altLang="zh-CN" sz="2000" b="1" dirty="0">
                <a:solidFill>
                  <a:srgbClr val="663300"/>
                </a:solidFill>
                <a:latin typeface="宋体" charset="-122"/>
                <a:ea typeface="宋体" charset="-122"/>
              </a:rPr>
              <a:t>20</a:t>
            </a:r>
            <a:r>
              <a:rPr lang="zh-CN" altLang="en-US" sz="2000" b="1" dirty="0">
                <a:solidFill>
                  <a:srgbClr val="663300"/>
                </a:solidFill>
                <a:latin typeface="宋体" charset="-122"/>
                <a:ea typeface="宋体" charset="-122"/>
              </a:rPr>
              <a:t>例，缓解率达</a:t>
            </a:r>
            <a:r>
              <a:rPr lang="en-US" altLang="zh-CN" sz="2000" b="1" dirty="0">
                <a:solidFill>
                  <a:srgbClr val="663300"/>
                </a:solidFill>
                <a:latin typeface="宋体" charset="-122"/>
                <a:ea typeface="宋体" charset="-122"/>
              </a:rPr>
              <a:t>100%, Ⅱ</a:t>
            </a:r>
            <a:r>
              <a:rPr lang="zh-CN" altLang="en-US" sz="2000" b="1" dirty="0">
                <a:solidFill>
                  <a:srgbClr val="663300"/>
                </a:solidFill>
                <a:latin typeface="宋体" charset="-122"/>
                <a:ea typeface="宋体" charset="-122"/>
              </a:rPr>
              <a:t>级疼痛</a:t>
            </a:r>
            <a:r>
              <a:rPr lang="en-US" altLang="zh-CN" sz="2000" b="1" dirty="0">
                <a:solidFill>
                  <a:srgbClr val="663300"/>
                </a:solidFill>
                <a:latin typeface="宋体" charset="-122"/>
                <a:ea typeface="宋体" charset="-122"/>
              </a:rPr>
              <a:t>12</a:t>
            </a:r>
            <a:r>
              <a:rPr lang="zh-CN" altLang="en-US" sz="2000" b="1" dirty="0">
                <a:solidFill>
                  <a:srgbClr val="663300"/>
                </a:solidFill>
                <a:latin typeface="宋体" charset="-122"/>
                <a:ea typeface="宋体" charset="-122"/>
              </a:rPr>
              <a:t>例，缓解率</a:t>
            </a:r>
            <a:r>
              <a:rPr lang="en-US" altLang="zh-CN" sz="2000" b="1" dirty="0">
                <a:solidFill>
                  <a:srgbClr val="663300"/>
                </a:solidFill>
                <a:latin typeface="宋体" charset="-122"/>
                <a:ea typeface="宋体" charset="-122"/>
              </a:rPr>
              <a:t>83%, Ⅲ</a:t>
            </a:r>
            <a:r>
              <a:rPr lang="zh-CN" altLang="en-US" sz="2000" b="1" dirty="0">
                <a:solidFill>
                  <a:srgbClr val="663300"/>
                </a:solidFill>
                <a:latin typeface="宋体" charset="-122"/>
                <a:ea typeface="宋体" charset="-122"/>
              </a:rPr>
              <a:t>级疼痛</a:t>
            </a:r>
            <a:r>
              <a:rPr lang="en-US" altLang="zh-CN" sz="2000" b="1" dirty="0">
                <a:solidFill>
                  <a:srgbClr val="663300"/>
                </a:solidFill>
                <a:latin typeface="宋体" charset="-122"/>
                <a:ea typeface="宋体" charset="-122"/>
              </a:rPr>
              <a:t>4</a:t>
            </a:r>
            <a:r>
              <a:rPr lang="zh-CN" altLang="en-US" sz="2000" b="1" dirty="0">
                <a:solidFill>
                  <a:srgbClr val="663300"/>
                </a:solidFill>
                <a:latin typeface="宋体" charset="-122"/>
                <a:ea typeface="宋体" charset="-122"/>
              </a:rPr>
              <a:t>例，缓解率为</a:t>
            </a:r>
            <a:r>
              <a:rPr lang="en-US" altLang="zh-CN" sz="2000" b="1" dirty="0">
                <a:solidFill>
                  <a:srgbClr val="663300"/>
                </a:solidFill>
                <a:latin typeface="宋体" charset="-122"/>
                <a:ea typeface="宋体" charset="-122"/>
              </a:rPr>
              <a:t>50%</a:t>
            </a:r>
            <a:r>
              <a:rPr lang="zh-CN" altLang="en-US" sz="2000" b="1" dirty="0">
                <a:solidFill>
                  <a:srgbClr val="663300"/>
                </a:solidFill>
                <a:latin typeface="宋体" charset="-122"/>
                <a:ea typeface="宋体" charset="-122"/>
              </a:rPr>
              <a:t>，总缓解率为</a:t>
            </a:r>
            <a:r>
              <a:rPr lang="en-US" altLang="zh-CN" sz="2000" b="1" dirty="0">
                <a:solidFill>
                  <a:srgbClr val="663300"/>
                </a:solidFill>
                <a:latin typeface="宋体" charset="-122"/>
                <a:ea typeface="宋体" charset="-122"/>
              </a:rPr>
              <a:t>89%</a:t>
            </a:r>
            <a:r>
              <a:rPr lang="zh-CN" altLang="en-US" sz="2000" b="1" dirty="0">
                <a:solidFill>
                  <a:srgbClr val="663300"/>
                </a:solidFill>
                <a:latin typeface="宋体" charset="-122"/>
                <a:ea typeface="宋体" charset="-122"/>
              </a:rPr>
              <a:t>。</a:t>
            </a:r>
          </a:p>
        </p:txBody>
      </p:sp>
      <p:sp>
        <p:nvSpPr>
          <p:cNvPr id="7" name="Text Box 33"/>
          <p:cNvSpPr txBox="1">
            <a:spLocks noChangeArrowheads="1"/>
          </p:cNvSpPr>
          <p:nvPr/>
        </p:nvSpPr>
        <p:spPr bwMode="auto">
          <a:xfrm>
            <a:off x="1714480" y="214290"/>
            <a:ext cx="7489825" cy="646331"/>
          </a:xfrm>
          <a:prstGeom prst="rect">
            <a:avLst/>
          </a:prstGeom>
          <a:noFill/>
          <a:ln w="9525">
            <a:noFill/>
            <a:miter lim="800000"/>
            <a:headEnd/>
            <a:tailEnd/>
          </a:ln>
        </p:spPr>
        <p:txBody>
          <a:bodyPr>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季德胜蛇药片治疗癌症疼痛</a:t>
            </a:r>
          </a:p>
        </p:txBody>
      </p:sp>
      <p:sp>
        <p:nvSpPr>
          <p:cNvPr id="8" name="Rectangle 5"/>
          <p:cNvSpPr>
            <a:spLocks noChangeArrowheads="1"/>
          </p:cNvSpPr>
          <p:nvPr/>
        </p:nvSpPr>
        <p:spPr bwMode="auto">
          <a:xfrm>
            <a:off x="827584" y="5110472"/>
            <a:ext cx="6163047" cy="499492"/>
          </a:xfrm>
          <a:prstGeom prst="rect">
            <a:avLst/>
          </a:prstGeom>
          <a:solidFill>
            <a:srgbClr val="FF99CC">
              <a:alpha val="43137"/>
            </a:srgbClr>
          </a:solidFill>
          <a:ln w="9525" algn="ctr">
            <a:solidFill>
              <a:schemeClr val="bg1"/>
            </a:solidFill>
            <a:miter lim="800000"/>
            <a:headEnd/>
            <a:tailEnd/>
          </a:ln>
        </p:spPr>
        <p:txBody>
          <a:bodyPr wrap="none" anchor="ctr"/>
          <a:lstStyle/>
          <a:p>
            <a:pPr algn="ctr"/>
            <a:r>
              <a:rPr lang="zh-CN" altLang="en-US" sz="1400" dirty="0" smtClean="0">
                <a:latin typeface="+mn-ea"/>
              </a:rPr>
              <a:t>侯光明等</a:t>
            </a:r>
            <a:r>
              <a:rPr lang="en-US" altLang="zh-CN" sz="1400" dirty="0">
                <a:latin typeface="+mn-ea"/>
              </a:rPr>
              <a:t>.</a:t>
            </a:r>
            <a:r>
              <a:rPr lang="zh-CN" altLang="en-US" sz="1400" dirty="0">
                <a:latin typeface="+mn-ea"/>
              </a:rPr>
              <a:t> </a:t>
            </a:r>
            <a:r>
              <a:rPr lang="zh-CN" altLang="en-US" sz="1400" dirty="0" smtClean="0">
                <a:latin typeface="+mn-ea"/>
              </a:rPr>
              <a:t>季德胜蛇药的引申应用</a:t>
            </a:r>
            <a:r>
              <a:rPr lang="en-US" altLang="zh-CN" sz="1400" dirty="0" smtClean="0">
                <a:latin typeface="+mn-ea"/>
              </a:rPr>
              <a:t>[J].</a:t>
            </a:r>
            <a:r>
              <a:rPr lang="zh-CN" altLang="en-US" sz="1400" dirty="0" smtClean="0">
                <a:latin typeface="+mn-ea"/>
              </a:rPr>
              <a:t>贵阳中医学学报，</a:t>
            </a:r>
            <a:r>
              <a:rPr lang="en-US" altLang="zh-CN" sz="1400" dirty="0" smtClean="0">
                <a:latin typeface="+mn-ea"/>
              </a:rPr>
              <a:t>1993</a:t>
            </a:r>
            <a:r>
              <a:rPr lang="zh-CN" altLang="en-US" sz="1400" dirty="0" smtClean="0">
                <a:latin typeface="+mn-ea"/>
              </a:rPr>
              <a:t>，</a:t>
            </a:r>
            <a:r>
              <a:rPr lang="en-US" altLang="zh-CN" sz="1400" dirty="0" smtClean="0">
                <a:latin typeface="+mn-ea"/>
              </a:rPr>
              <a:t>15</a:t>
            </a:r>
            <a:r>
              <a:rPr lang="zh-CN" altLang="en-US" sz="1400" dirty="0" smtClean="0">
                <a:latin typeface="+mn-ea"/>
              </a:rPr>
              <a:t>（</a:t>
            </a:r>
            <a:r>
              <a:rPr lang="en-US" altLang="zh-CN" sz="1400" dirty="0" smtClean="0">
                <a:latin typeface="+mn-ea"/>
              </a:rPr>
              <a:t>55</a:t>
            </a:r>
            <a:r>
              <a:rPr lang="zh-CN" altLang="en-US" sz="1400" dirty="0" smtClean="0">
                <a:latin typeface="+mn-ea"/>
              </a:rPr>
              <a:t>） </a:t>
            </a:r>
            <a:endParaRPr lang="zh-CN" altLang="en-US" sz="1400" dirty="0">
              <a:latin typeface="+mn-ea"/>
            </a:endParaRPr>
          </a:p>
        </p:txBody>
      </p:sp>
      <p:pic>
        <p:nvPicPr>
          <p:cNvPr id="9"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8"/>
          <p:cNvSpPr txBox="1">
            <a:spLocks/>
          </p:cNvSpPr>
          <p:nvPr/>
        </p:nvSpPr>
        <p:spPr>
          <a:xfrm>
            <a:off x="-396552" y="986718"/>
            <a:ext cx="7772400" cy="1500187"/>
          </a:xfrm>
          <a:prstGeom prst="rect">
            <a:avLst/>
          </a:prstGeom>
        </p:spPr>
        <p:txBody>
          <a:bodyPr vert="horz" lIns="91440" tIns="45720" rIns="91440" bIns="45720" rtlCol="0" anchor="b">
            <a:normAutofit/>
          </a:bodyPr>
          <a:lstStyle>
            <a:lvl1pPr marL="0" indent="0" algn="r" defTabSz="914400" rtl="0" eaLnBrk="1" fontAlgn="ctr" latinLnBrk="0" hangingPunct="1">
              <a:lnSpc>
                <a:spcPct val="100000"/>
              </a:lnSpc>
              <a:spcBef>
                <a:spcPts val="0"/>
              </a:spcBef>
              <a:spcAft>
                <a:spcPts val="400"/>
              </a:spcAft>
              <a:buSzPct val="70000"/>
              <a:buFont typeface="Wingdings" pitchFamily="2" charset="2"/>
              <a:buNone/>
              <a:defRPr sz="2000" b="0" kern="1200">
                <a:solidFill>
                  <a:schemeClr val="tx1"/>
                </a:solidFill>
                <a:latin typeface="+mn-lt"/>
                <a:ea typeface="+mn-ea"/>
                <a:cs typeface="+mn-cs"/>
              </a:defRPr>
            </a:lvl1pPr>
            <a:lvl2pPr marL="457200" indent="0" algn="l" defTabSz="914400" rtl="0" eaLnBrk="1" fontAlgn="ctr" latinLnBrk="0" hangingPunct="1">
              <a:lnSpc>
                <a:spcPct val="100000"/>
              </a:lnSpc>
              <a:spcBef>
                <a:spcPts val="0"/>
              </a:spcBef>
              <a:spcAft>
                <a:spcPts val="400"/>
              </a:spcAft>
              <a:buSzPct val="70000"/>
              <a:buFont typeface="Wingdings" pitchFamily="2" charset="2"/>
              <a:buNone/>
              <a:defRPr sz="1800" kern="1200">
                <a:solidFill>
                  <a:schemeClr val="tx1">
                    <a:tint val="75000"/>
                  </a:schemeClr>
                </a:solidFill>
                <a:latin typeface="+mn-lt"/>
                <a:ea typeface="+mn-ea"/>
                <a:cs typeface="+mn-cs"/>
              </a:defRPr>
            </a:lvl2pPr>
            <a:lvl3pPr marL="914400" indent="0" algn="l" defTabSz="914400" rtl="0" eaLnBrk="1" fontAlgn="ctr" latinLnBrk="0" hangingPunct="1">
              <a:lnSpc>
                <a:spcPct val="100000"/>
              </a:lnSpc>
              <a:spcBef>
                <a:spcPts val="0"/>
              </a:spcBef>
              <a:spcAft>
                <a:spcPts val="400"/>
              </a:spcAft>
              <a:buSzPct val="70000"/>
              <a:buFont typeface="Wingdings" pitchFamily="2" charset="2"/>
              <a:buNone/>
              <a:defRPr sz="1600" kern="1200">
                <a:solidFill>
                  <a:schemeClr val="tx1">
                    <a:tint val="75000"/>
                  </a:schemeClr>
                </a:solidFill>
                <a:latin typeface="+mn-lt"/>
                <a:ea typeface="+mn-ea"/>
                <a:cs typeface="+mn-cs"/>
              </a:defRPr>
            </a:lvl3pPr>
            <a:lvl4pPr marL="1371600" indent="0" algn="l" defTabSz="914400" rtl="0" eaLnBrk="1" fontAlgn="ctr" latinLnBrk="0" hangingPunct="1">
              <a:lnSpc>
                <a:spcPct val="100000"/>
              </a:lnSpc>
              <a:spcBef>
                <a:spcPts val="0"/>
              </a:spcBef>
              <a:spcAft>
                <a:spcPts val="400"/>
              </a:spcAft>
              <a:buSzPct val="70000"/>
              <a:buFont typeface="Wingdings" pitchFamily="2" charset="2"/>
              <a:buNone/>
              <a:defRPr sz="1400" kern="1200">
                <a:solidFill>
                  <a:schemeClr val="tx1">
                    <a:tint val="75000"/>
                  </a:schemeClr>
                </a:solidFill>
                <a:latin typeface="+mn-lt"/>
                <a:ea typeface="+mn-ea"/>
                <a:cs typeface="+mn-cs"/>
              </a:defRPr>
            </a:lvl4pPr>
            <a:lvl5pPr marL="1828800" indent="0" algn="l" defTabSz="914400" rtl="0" eaLnBrk="1" fontAlgn="ctr" latinLnBrk="0" hangingPunct="1">
              <a:lnSpc>
                <a:spcPct val="100000"/>
              </a:lnSpc>
              <a:spcBef>
                <a:spcPts val="0"/>
              </a:spcBef>
              <a:spcAft>
                <a:spcPts val="400"/>
              </a:spcAft>
              <a:buSzPct val="70000"/>
              <a:buFont typeface="Wingdings" pitchFamily="2" charset="2"/>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pPr algn="ctr"/>
            <a:r>
              <a:rPr lang="zh-CN" altLang="en-US" sz="6000" b="1" dirty="0" smtClean="0">
                <a:latin typeface="华文新魏" pitchFamily="2" charset="-122"/>
                <a:ea typeface="华文新魏" pitchFamily="2" charset="-122"/>
              </a:rPr>
              <a:t>临床应用之二</a:t>
            </a:r>
            <a:endParaRPr lang="zh-CN" altLang="en-US" sz="6000" b="1" dirty="0">
              <a:latin typeface="华文新魏" pitchFamily="2" charset="-122"/>
              <a:ea typeface="华文新魏" pitchFamily="2" charset="-122"/>
            </a:endParaRPr>
          </a:p>
        </p:txBody>
      </p:sp>
      <p:sp>
        <p:nvSpPr>
          <p:cNvPr id="6" name="标题 7"/>
          <p:cNvSpPr txBox="1">
            <a:spLocks/>
          </p:cNvSpPr>
          <p:nvPr/>
        </p:nvSpPr>
        <p:spPr>
          <a:xfrm>
            <a:off x="539552" y="2636912"/>
            <a:ext cx="8385519" cy="1362075"/>
          </a:xfrm>
          <a:prstGeom prst="rect">
            <a:avLst/>
          </a:prstGeom>
        </p:spPr>
        <p:txBody>
          <a:bodyPr anchor="t">
            <a:noAutofit/>
          </a:bodyPr>
          <a:lstStyle>
            <a:lvl1pPr algn="r" defTabSz="914400" rtl="0" eaLnBrk="1" latinLnBrk="0" hangingPunct="1">
              <a:spcBef>
                <a:spcPct val="0"/>
              </a:spcBef>
              <a:buNone/>
              <a:defRPr sz="3200" b="1" kern="1200" cap="all">
                <a:solidFill>
                  <a:schemeClr val="tx1"/>
                </a:solidFill>
                <a:latin typeface="+mj-lt"/>
                <a:ea typeface="+mj-ea"/>
                <a:cs typeface="+mj-cs"/>
              </a:defRPr>
            </a:lvl1pPr>
          </a:lstStyle>
          <a:p>
            <a:pPr algn="l"/>
            <a:r>
              <a:rPr lang="zh-CN" altLang="en-US" dirty="0" smtClean="0">
                <a:solidFill>
                  <a:srgbClr val="002060"/>
                </a:solidFill>
                <a:latin typeface="华文新魏" pitchFamily="2" charset="-122"/>
                <a:ea typeface="华文新魏" pitchFamily="2" charset="-122"/>
              </a:rPr>
              <a:t>                                       </a:t>
            </a:r>
            <a:r>
              <a:rPr lang="en-US" altLang="zh-CN" dirty="0" smtClean="0">
                <a:solidFill>
                  <a:srgbClr val="002060"/>
                </a:solidFill>
                <a:latin typeface="华文新魏" pitchFamily="2" charset="-122"/>
                <a:ea typeface="华文新魏" pitchFamily="2" charset="-122"/>
              </a:rPr>
              <a:t>2.3 </a:t>
            </a:r>
            <a:r>
              <a:rPr lang="zh-CN" altLang="en-US" dirty="0" smtClean="0">
                <a:solidFill>
                  <a:srgbClr val="002060"/>
                </a:solidFill>
                <a:latin typeface="华文新魏" pitchFamily="2" charset="-122"/>
                <a:ea typeface="华文新魏" pitchFamily="2" charset="-122"/>
              </a:rPr>
              <a:t>肿瘤出血</a:t>
            </a:r>
            <a:endParaRPr lang="en-US" altLang="zh-CN" dirty="0" smtClean="0">
              <a:solidFill>
                <a:srgbClr val="002060"/>
              </a:solidFill>
              <a:latin typeface="华文新魏" pitchFamily="2" charset="-122"/>
              <a:ea typeface="华文新魏" pitchFamily="2" charset="-122"/>
            </a:endParaRPr>
          </a:p>
          <a:p>
            <a:pPr algn="l"/>
            <a:r>
              <a:rPr lang="zh-CN" altLang="en-US" dirty="0" smtClean="0">
                <a:solidFill>
                  <a:srgbClr val="002060"/>
                </a:solidFill>
                <a:latin typeface="华文新魏" pitchFamily="2" charset="-122"/>
                <a:ea typeface="华文新魏" pitchFamily="2" charset="-122"/>
              </a:rPr>
              <a:t>                                              肿瘤发热</a:t>
            </a:r>
            <a:endParaRPr lang="en-US" altLang="zh-CN" dirty="0" smtClean="0">
              <a:solidFill>
                <a:srgbClr val="002060"/>
              </a:solidFill>
              <a:latin typeface="华文新魏" pitchFamily="2" charset="-122"/>
              <a:ea typeface="华文新魏" pitchFamily="2" charset="-122"/>
            </a:endParaRPr>
          </a:p>
          <a:p>
            <a:pPr algn="l"/>
            <a:r>
              <a:rPr lang="zh-CN" altLang="en-US" dirty="0" smtClean="0">
                <a:solidFill>
                  <a:srgbClr val="002060"/>
                </a:solidFill>
                <a:latin typeface="华文新魏" pitchFamily="2" charset="-122"/>
                <a:ea typeface="华文新魏" pitchFamily="2" charset="-122"/>
              </a:rPr>
              <a:t>                                              肿瘤腹水 </a:t>
            </a:r>
            <a:endParaRPr lang="en-US" altLang="zh-CN" dirty="0" smtClean="0">
              <a:solidFill>
                <a:srgbClr val="002060"/>
              </a:solidFill>
              <a:latin typeface="华文新魏" pitchFamily="2" charset="-122"/>
              <a:ea typeface="华文新魏" pitchFamily="2" charset="-122"/>
            </a:endParaRPr>
          </a:p>
          <a:p>
            <a:pPr algn="l"/>
            <a:r>
              <a:rPr lang="en-US" altLang="zh-CN" dirty="0">
                <a:solidFill>
                  <a:srgbClr val="002060"/>
                </a:solidFill>
                <a:latin typeface="华文新魏" pitchFamily="2" charset="-122"/>
                <a:ea typeface="华文新魏" pitchFamily="2" charset="-122"/>
              </a:rPr>
              <a:t> </a:t>
            </a:r>
            <a:r>
              <a:rPr lang="en-US" altLang="zh-CN" dirty="0" smtClean="0">
                <a:solidFill>
                  <a:srgbClr val="002060"/>
                </a:solidFill>
                <a:latin typeface="华文新魏" pitchFamily="2" charset="-122"/>
                <a:ea typeface="华文新魏" pitchFamily="2" charset="-122"/>
              </a:rPr>
              <a:t>                                             </a:t>
            </a:r>
            <a:r>
              <a:rPr lang="zh-CN" altLang="en-US" dirty="0" smtClean="0">
                <a:solidFill>
                  <a:srgbClr val="002060"/>
                </a:solidFill>
                <a:latin typeface="华文新魏" pitchFamily="2" charset="-122"/>
                <a:ea typeface="华文新魏" pitchFamily="2" charset="-122"/>
              </a:rPr>
              <a:t>肿瘤并发带状疱疹</a:t>
            </a:r>
            <a:endParaRPr lang="en-US" altLang="zh-CN" dirty="0" smtClean="0">
              <a:solidFill>
                <a:srgbClr val="002060"/>
              </a:solidFill>
              <a:latin typeface="华文新魏" pitchFamily="2" charset="-122"/>
              <a:ea typeface="华文新魏" pitchFamily="2" charset="-122"/>
            </a:endParaRPr>
          </a:p>
          <a:p>
            <a:pPr algn="l"/>
            <a:r>
              <a:rPr lang="zh-CN" altLang="en-US" dirty="0" smtClean="0">
                <a:solidFill>
                  <a:srgbClr val="002060"/>
                </a:solidFill>
                <a:latin typeface="华文新魏" pitchFamily="2" charset="-122"/>
                <a:ea typeface="华文新魏" pitchFamily="2" charset="-122"/>
              </a:rPr>
              <a:t>                                              化疗性静脉炎</a:t>
            </a:r>
            <a:endParaRPr lang="en-US" altLang="zh-CN" dirty="0" smtClean="0">
              <a:solidFill>
                <a:srgbClr val="002060"/>
              </a:solidFill>
              <a:latin typeface="华文新魏" pitchFamily="2" charset="-122"/>
              <a:ea typeface="华文新魏" pitchFamily="2" charset="-122"/>
            </a:endParaRPr>
          </a:p>
          <a:p>
            <a:pPr algn="ctr"/>
            <a:r>
              <a:rPr lang="en-US" altLang="zh-CN" dirty="0">
                <a:solidFill>
                  <a:srgbClr val="002060"/>
                </a:solidFill>
                <a:latin typeface="华文新魏" pitchFamily="2" charset="-122"/>
                <a:ea typeface="华文新魏" pitchFamily="2" charset="-122"/>
              </a:rPr>
              <a:t> </a:t>
            </a:r>
            <a:r>
              <a:rPr lang="en-US" altLang="zh-CN" dirty="0" smtClean="0">
                <a:solidFill>
                  <a:srgbClr val="002060"/>
                </a:solidFill>
                <a:latin typeface="华文新魏" pitchFamily="2" charset="-122"/>
                <a:ea typeface="华文新魏" pitchFamily="2" charset="-122"/>
              </a:rPr>
              <a:t>             </a:t>
            </a:r>
            <a:endParaRPr lang="zh-CN" altLang="en-US" dirty="0">
              <a:solidFill>
                <a:srgbClr val="00206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10077554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624" y="265212"/>
            <a:ext cx="7344816" cy="1143000"/>
          </a:xfrm>
        </p:spPr>
        <p:txBody>
          <a:bodyPr/>
          <a:lstStyle/>
          <a:p>
            <a:r>
              <a:rPr lang="zh-CN" altLang="en-US" sz="3600" b="1" dirty="0" smtClean="0">
                <a:solidFill>
                  <a:srgbClr val="006600"/>
                </a:solidFill>
                <a:latin typeface="华文新魏" pitchFamily="2" charset="-122"/>
                <a:ea typeface="华文新魏" pitchFamily="2" charset="-122"/>
              </a:rPr>
              <a:t>季德胜蛇药片治疗癌症出血</a:t>
            </a:r>
            <a:endParaRPr lang="zh-CN" altLang="en-US" sz="3600" b="1" dirty="0">
              <a:solidFill>
                <a:srgbClr val="00660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graphicFrame>
        <p:nvGraphicFramePr>
          <p:cNvPr id="3" name="表格 2"/>
          <p:cNvGraphicFramePr>
            <a:graphicFrameLocks noGrp="1"/>
          </p:cNvGraphicFramePr>
          <p:nvPr>
            <p:extLst>
              <p:ext uri="{D42A27DB-BD31-4B8C-83A1-F6EECF244321}">
                <p14:modId xmlns:p14="http://schemas.microsoft.com/office/powerpoint/2010/main" xmlns="" val="3887427059"/>
              </p:ext>
            </p:extLst>
          </p:nvPr>
        </p:nvGraphicFramePr>
        <p:xfrm>
          <a:off x="534947" y="980729"/>
          <a:ext cx="7992888" cy="4250980"/>
        </p:xfrm>
        <a:graphic>
          <a:graphicData uri="http://schemas.openxmlformats.org/drawingml/2006/table">
            <a:tbl>
              <a:tblPr firstRow="1" bandRow="1">
                <a:tableStyleId>{5C22544A-7EE6-4342-B048-85BDC9FD1C3A}</a:tableStyleId>
              </a:tblPr>
              <a:tblGrid>
                <a:gridCol w="1616497"/>
                <a:gridCol w="6376391"/>
              </a:tblGrid>
              <a:tr h="370131">
                <a:tc rowSpan="2">
                  <a:txBody>
                    <a:bodyPr/>
                    <a:lstStyle/>
                    <a:p>
                      <a:pPr algn="ctr"/>
                      <a:r>
                        <a:rPr lang="zh-CN" altLang="en-US" dirty="0" smtClean="0"/>
                        <a:t>组方</a:t>
                      </a:r>
                      <a:endParaRPr lang="zh-CN" altLang="en-US" dirty="0"/>
                    </a:p>
                  </a:txBody>
                  <a:tcPr anchor="ctr"/>
                </a:tc>
                <a:tc>
                  <a:txBody>
                    <a:bodyPr/>
                    <a:lstStyle/>
                    <a:p>
                      <a:pPr algn="ctr"/>
                      <a:r>
                        <a:rPr lang="zh-CN" altLang="en-US" dirty="0" smtClean="0"/>
                        <a:t>药理作用</a:t>
                      </a:r>
                      <a:endParaRPr lang="zh-CN" altLang="en-US" dirty="0"/>
                    </a:p>
                  </a:txBody>
                  <a:tcPr anchor="ctr"/>
                </a:tc>
              </a:tr>
              <a:tr h="370131">
                <a:tc vMerge="1">
                  <a:txBody>
                    <a:bodyPr/>
                    <a:lstStyle/>
                    <a:p>
                      <a:endParaRPr lang="zh-CN" altLang="en-US"/>
                    </a:p>
                  </a:txBody>
                  <a:tcPr/>
                </a:tc>
                <a:tc>
                  <a:txBody>
                    <a:bodyPr/>
                    <a:lstStyle/>
                    <a:p>
                      <a:pPr algn="ctr"/>
                      <a:r>
                        <a:rPr lang="zh-CN" altLang="en-US" b="1" dirty="0" smtClean="0"/>
                        <a:t>出血</a:t>
                      </a:r>
                      <a:endParaRPr lang="zh-CN" altLang="en-US" b="1" dirty="0"/>
                    </a:p>
                  </a:txBody>
                  <a:tcPr anchor="ctr"/>
                </a:tc>
              </a:tr>
              <a:tr h="1227593">
                <a:tc>
                  <a:txBody>
                    <a:bodyPr/>
                    <a:lstStyle/>
                    <a:p>
                      <a:pPr algn="ctr"/>
                      <a:r>
                        <a:rPr lang="zh-CN" altLang="en-US" b="1" dirty="0" smtClean="0"/>
                        <a:t>重楼</a:t>
                      </a:r>
                      <a:endParaRPr lang="zh-CN" altLang="en-US" b="1"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b="1" dirty="0" smtClean="0">
                          <a:solidFill>
                            <a:schemeClr val="accent4">
                              <a:lumMod val="60000"/>
                              <a:lumOff val="40000"/>
                            </a:schemeClr>
                          </a:solidFill>
                          <a:latin typeface="+mn-ea"/>
                        </a:rPr>
                        <a:t>重楼总皂甙能显著缩短健康家兔凝血时间；能使正常日本大耳兔主动脉条收缩，使血液流速减慢；</a:t>
                      </a:r>
                      <a:endParaRPr lang="en-US" altLang="zh-CN" sz="1800" b="1" dirty="0" smtClean="0">
                        <a:solidFill>
                          <a:schemeClr val="accent4">
                            <a:lumMod val="60000"/>
                            <a:lumOff val="40000"/>
                          </a:schemeClr>
                        </a:solidFill>
                        <a:latin typeface="+mn-ea"/>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b="1" dirty="0" smtClean="0">
                          <a:solidFill>
                            <a:schemeClr val="accent4">
                              <a:lumMod val="60000"/>
                              <a:lumOff val="40000"/>
                            </a:schemeClr>
                          </a:solidFill>
                          <a:latin typeface="+mn-ea"/>
                        </a:rPr>
                        <a:t>重楼皂甙</a:t>
                      </a:r>
                      <a:r>
                        <a:rPr lang="en-US" altLang="zh-CN" sz="1800" b="1" dirty="0" smtClean="0">
                          <a:solidFill>
                            <a:schemeClr val="accent4">
                              <a:lumMod val="60000"/>
                              <a:lumOff val="40000"/>
                            </a:schemeClr>
                          </a:solidFill>
                          <a:latin typeface="+mn-ea"/>
                        </a:rPr>
                        <a:t>C</a:t>
                      </a:r>
                      <a:r>
                        <a:rPr lang="zh-CN" altLang="en-US" sz="1800" b="1" dirty="0" smtClean="0">
                          <a:solidFill>
                            <a:schemeClr val="accent4">
                              <a:lumMod val="60000"/>
                              <a:lumOff val="40000"/>
                            </a:schemeClr>
                          </a:solidFill>
                          <a:latin typeface="+mn-ea"/>
                        </a:rPr>
                        <a:t>对正常大鼠、小鼠均具显著止血作用，能显著缩短小鼠凝血时间。</a:t>
                      </a:r>
                      <a:endParaRPr lang="en-US" altLang="zh-CN" sz="1800" b="1" dirty="0" smtClean="0">
                        <a:solidFill>
                          <a:schemeClr val="accent4">
                            <a:lumMod val="60000"/>
                            <a:lumOff val="40000"/>
                          </a:schemeClr>
                        </a:solidFill>
                        <a:latin typeface="+mn-ea"/>
                      </a:endParaRPr>
                    </a:p>
                  </a:txBody>
                  <a:tcPr anchor="ctr"/>
                </a:tc>
              </a:tr>
              <a:tr h="1388524">
                <a:tc>
                  <a:txBody>
                    <a:bodyPr/>
                    <a:lstStyle/>
                    <a:p>
                      <a:pPr algn="ctr"/>
                      <a:r>
                        <a:rPr lang="zh-CN" altLang="en-US" b="1" dirty="0" smtClean="0"/>
                        <a:t>地锦草</a:t>
                      </a:r>
                      <a:endParaRPr lang="zh-CN" altLang="en-US"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sz="1800" b="1" dirty="0" smtClean="0">
                        <a:solidFill>
                          <a:schemeClr val="accent4">
                            <a:lumMod val="60000"/>
                            <a:lumOff val="40000"/>
                          </a:schemeClr>
                        </a:solidFill>
                        <a:latin typeface="+mn-ea"/>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b="1" dirty="0" smtClean="0">
                          <a:solidFill>
                            <a:schemeClr val="accent4">
                              <a:lumMod val="60000"/>
                              <a:lumOff val="40000"/>
                            </a:schemeClr>
                          </a:solidFill>
                          <a:latin typeface="+mn-ea"/>
                        </a:rPr>
                        <a:t>地锦草有快速缩短凝血时间的作用，能缩短出血时间，能快速增加血小板数量，随给药时间的延长血小板数量也不断增加，</a:t>
                      </a:r>
                      <a:r>
                        <a:rPr lang="en-US" altLang="zh-CN" sz="1800" b="1" dirty="0" smtClean="0">
                          <a:solidFill>
                            <a:schemeClr val="accent4">
                              <a:lumMod val="60000"/>
                              <a:lumOff val="40000"/>
                            </a:schemeClr>
                          </a:solidFill>
                          <a:latin typeface="+mn-ea"/>
                        </a:rPr>
                        <a:t>15</a:t>
                      </a:r>
                      <a:r>
                        <a:rPr lang="zh-CN" altLang="en-US" sz="1800" b="1" dirty="0" smtClean="0">
                          <a:solidFill>
                            <a:schemeClr val="accent4">
                              <a:lumMod val="60000"/>
                              <a:lumOff val="40000"/>
                            </a:schemeClr>
                          </a:solidFill>
                          <a:latin typeface="+mn-ea"/>
                        </a:rPr>
                        <a:t>日后血小板聚集作用显著增强。</a:t>
                      </a:r>
                    </a:p>
                    <a:p>
                      <a:pPr algn="l"/>
                      <a:endParaRPr lang="zh-CN" altLang="en-US" dirty="0"/>
                    </a:p>
                  </a:txBody>
                  <a:tcPr anchor="ctr"/>
                </a:tc>
              </a:tr>
              <a:tr h="820085">
                <a:tc>
                  <a:txBody>
                    <a:bodyPr/>
                    <a:lstStyle/>
                    <a:p>
                      <a:pPr algn="ctr"/>
                      <a:r>
                        <a:rPr lang="zh-CN" altLang="en-US" b="1" dirty="0" smtClean="0"/>
                        <a:t>蟾皮</a:t>
                      </a:r>
                      <a:endParaRPr lang="zh-CN" altLang="en-US" b="1" dirty="0"/>
                    </a:p>
                  </a:txBody>
                  <a:tcPr anchor="ctr"/>
                </a:tc>
                <a:tc>
                  <a:txBody>
                    <a:bodyPr/>
                    <a:lstStyle/>
                    <a:p>
                      <a:pPr marL="285750" indent="-285750" algn="l">
                        <a:buFont typeface="Arial" panose="020B0604020202020204" pitchFamily="34" charset="0"/>
                        <a:buChar char="•"/>
                      </a:pPr>
                      <a:r>
                        <a:rPr lang="zh-CN" altLang="en-US" b="1" dirty="0" smtClean="0">
                          <a:solidFill>
                            <a:schemeClr val="accent4">
                              <a:lumMod val="60000"/>
                              <a:lumOff val="40000"/>
                            </a:schemeClr>
                          </a:solidFill>
                        </a:rPr>
                        <a:t>经炭火烤焦后存性，又有很好的止血效果。</a:t>
                      </a:r>
                      <a:endParaRPr lang="zh-CN" altLang="en-US" b="1" dirty="0">
                        <a:solidFill>
                          <a:schemeClr val="accent4">
                            <a:lumMod val="60000"/>
                            <a:lumOff val="40000"/>
                          </a:schemeClr>
                        </a:solidFill>
                      </a:endParaRPr>
                    </a:p>
                  </a:txBody>
                  <a:tcPr anchor="ctr"/>
                </a:tc>
              </a:tr>
            </a:tbl>
          </a:graphicData>
        </a:graphic>
      </p:graphicFrame>
      <p:sp>
        <p:nvSpPr>
          <p:cNvPr id="6" name="Rectangle 5"/>
          <p:cNvSpPr>
            <a:spLocks noChangeArrowheads="1"/>
          </p:cNvSpPr>
          <p:nvPr/>
        </p:nvSpPr>
        <p:spPr bwMode="auto">
          <a:xfrm>
            <a:off x="611560" y="5373216"/>
            <a:ext cx="7920880" cy="715516"/>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400" dirty="0"/>
              <a:t>[1</a:t>
            </a:r>
            <a:r>
              <a:rPr lang="en-US" altLang="zh-CN" sz="1400" dirty="0" smtClean="0"/>
              <a:t>]</a:t>
            </a:r>
            <a:r>
              <a:rPr lang="zh-CN" altLang="en-US" sz="1400" dirty="0"/>
              <a:t>罗刚</a:t>
            </a:r>
            <a:r>
              <a:rPr lang="en-US" altLang="zh-CN" sz="1400" dirty="0"/>
              <a:t>,</a:t>
            </a:r>
            <a:r>
              <a:rPr lang="zh-CN" altLang="en-US" sz="1400" dirty="0"/>
              <a:t>吴廷楷</a:t>
            </a:r>
            <a:r>
              <a:rPr lang="en-US" altLang="zh-CN" sz="1400" dirty="0"/>
              <a:t>,</a:t>
            </a:r>
            <a:r>
              <a:rPr lang="zh-CN" altLang="en-US" sz="1400" dirty="0"/>
              <a:t>周永禄</a:t>
            </a:r>
            <a:r>
              <a:rPr lang="en-US" altLang="zh-CN" sz="1400" dirty="0"/>
              <a:t>,</a:t>
            </a:r>
            <a:r>
              <a:rPr lang="zh-CN" altLang="en-US" sz="1400" dirty="0"/>
              <a:t>周世清</a:t>
            </a:r>
            <a:r>
              <a:rPr lang="en-US" altLang="zh-CN" sz="1400" dirty="0"/>
              <a:t>. </a:t>
            </a:r>
            <a:r>
              <a:rPr lang="zh-CN" altLang="en-US" sz="1400" dirty="0"/>
              <a:t>重楼皂甙</a:t>
            </a:r>
            <a:r>
              <a:rPr lang="en-US" altLang="zh-CN" sz="1400" dirty="0"/>
              <a:t>C</a:t>
            </a:r>
            <a:r>
              <a:rPr lang="zh-CN" altLang="en-US" sz="1400" dirty="0"/>
              <a:t>止血作用的初步研究</a:t>
            </a:r>
            <a:r>
              <a:rPr lang="en-US" altLang="zh-CN" sz="1400" dirty="0"/>
              <a:t>[J]. </a:t>
            </a:r>
            <a:r>
              <a:rPr lang="zh-CN" altLang="en-US" sz="1400" dirty="0"/>
              <a:t>中药药理与临床</a:t>
            </a:r>
            <a:r>
              <a:rPr lang="en-US" altLang="zh-CN" sz="1400" dirty="0"/>
              <a:t>,1988,(02):37-40</a:t>
            </a:r>
            <a:r>
              <a:rPr lang="en-US" altLang="zh-CN" sz="1400" dirty="0" smtClean="0"/>
              <a:t>.</a:t>
            </a:r>
          </a:p>
          <a:p>
            <a:r>
              <a:rPr lang="en-US" altLang="zh-CN" sz="1400" dirty="0" smtClean="0"/>
              <a:t>[2] </a:t>
            </a:r>
            <a:r>
              <a:rPr lang="zh-CN" altLang="zh-CN" sz="1400" dirty="0" smtClean="0"/>
              <a:t>龚千锋</a:t>
            </a:r>
            <a:r>
              <a:rPr lang="en-US" altLang="zh-CN" sz="1400" dirty="0"/>
              <a:t>.</a:t>
            </a:r>
            <a:r>
              <a:rPr lang="zh-CN" altLang="zh-CN" sz="1400" dirty="0"/>
              <a:t>地锦草的研究概况</a:t>
            </a:r>
            <a:r>
              <a:rPr lang="en-US" altLang="zh-CN" sz="1400" dirty="0"/>
              <a:t>[J].</a:t>
            </a:r>
            <a:r>
              <a:rPr lang="zh-CN" altLang="zh-CN" sz="1400" dirty="0"/>
              <a:t>江西中医学院学报，</a:t>
            </a:r>
            <a:r>
              <a:rPr lang="en-US" altLang="zh-CN" sz="1400" dirty="0"/>
              <a:t>2008,20</a:t>
            </a:r>
            <a:r>
              <a:rPr lang="zh-CN" altLang="zh-CN" sz="1400" dirty="0" smtClean="0"/>
              <a:t>（</a:t>
            </a:r>
            <a:r>
              <a:rPr lang="en-US" altLang="zh-CN" sz="1400" dirty="0" smtClean="0"/>
              <a:t>04</a:t>
            </a:r>
            <a:r>
              <a:rPr lang="zh-CN" altLang="zh-CN" sz="1400" dirty="0"/>
              <a:t>）：</a:t>
            </a:r>
            <a:r>
              <a:rPr lang="en-US" altLang="zh-CN" sz="1400" dirty="0" smtClean="0"/>
              <a:t>78</a:t>
            </a:r>
          </a:p>
          <a:p>
            <a:r>
              <a:rPr lang="en-US" altLang="zh-CN" sz="1400" dirty="0" smtClean="0"/>
              <a:t>[3]</a:t>
            </a:r>
            <a:r>
              <a:rPr lang="zh-CN" altLang="en-US" sz="1400" dirty="0"/>
              <a:t>黄金昶</a:t>
            </a:r>
            <a:r>
              <a:rPr lang="en-US" altLang="zh-CN" sz="1400" dirty="0"/>
              <a:t>. </a:t>
            </a:r>
            <a:r>
              <a:rPr lang="zh-CN" altLang="en-US" sz="1400" dirty="0"/>
              <a:t>蟾蜍在肿瘤治疗中新用途</a:t>
            </a:r>
            <a:r>
              <a:rPr lang="en-US" altLang="zh-CN" sz="1400" dirty="0"/>
              <a:t>[J]. </a:t>
            </a:r>
            <a:r>
              <a:rPr lang="zh-CN" altLang="en-US" sz="1400" dirty="0"/>
              <a:t>中日友好医院学报</a:t>
            </a:r>
            <a:r>
              <a:rPr lang="en-US" altLang="zh-CN" sz="1400" dirty="0"/>
              <a:t>,2004,(03):150.</a:t>
            </a:r>
            <a:endParaRPr lang="en-US" altLang="zh-CN" sz="1400" dirty="0" smtClean="0"/>
          </a:p>
        </p:txBody>
      </p:sp>
    </p:spTree>
    <p:extLst>
      <p:ext uri="{BB962C8B-B14F-4D97-AF65-F5344CB8AC3E}">
        <p14:creationId xmlns:p14="http://schemas.microsoft.com/office/powerpoint/2010/main" xmlns="" val="32278143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624" y="265212"/>
            <a:ext cx="7344816" cy="1143000"/>
          </a:xfrm>
        </p:spPr>
        <p:txBody>
          <a:bodyPr/>
          <a:lstStyle/>
          <a:p>
            <a:r>
              <a:rPr lang="zh-CN" altLang="en-US" sz="3600" b="1" dirty="0" smtClean="0">
                <a:solidFill>
                  <a:srgbClr val="006600"/>
                </a:solidFill>
                <a:latin typeface="华文新魏" pitchFamily="2" charset="-122"/>
                <a:ea typeface="华文新魏" pitchFamily="2" charset="-122"/>
              </a:rPr>
              <a:t>季德胜蛇药片治疗癌症发热</a:t>
            </a:r>
            <a:endParaRPr lang="zh-CN" altLang="en-US" sz="3600" b="1" dirty="0">
              <a:solidFill>
                <a:srgbClr val="00660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graphicFrame>
        <p:nvGraphicFramePr>
          <p:cNvPr id="3" name="表格 2"/>
          <p:cNvGraphicFramePr>
            <a:graphicFrameLocks noGrp="1"/>
          </p:cNvGraphicFramePr>
          <p:nvPr>
            <p:extLst>
              <p:ext uri="{D42A27DB-BD31-4B8C-83A1-F6EECF244321}">
                <p14:modId xmlns:p14="http://schemas.microsoft.com/office/powerpoint/2010/main" xmlns="" val="2928373908"/>
              </p:ext>
            </p:extLst>
          </p:nvPr>
        </p:nvGraphicFramePr>
        <p:xfrm>
          <a:off x="611560" y="1001764"/>
          <a:ext cx="7992888" cy="4443460"/>
        </p:xfrm>
        <a:graphic>
          <a:graphicData uri="http://schemas.openxmlformats.org/drawingml/2006/table">
            <a:tbl>
              <a:tblPr firstRow="1" bandRow="1">
                <a:tableStyleId>{5C22544A-7EE6-4342-B048-85BDC9FD1C3A}</a:tableStyleId>
              </a:tblPr>
              <a:tblGrid>
                <a:gridCol w="1616497"/>
                <a:gridCol w="6376391"/>
              </a:tblGrid>
              <a:tr h="553540">
                <a:tc rowSpan="2">
                  <a:txBody>
                    <a:bodyPr/>
                    <a:lstStyle/>
                    <a:p>
                      <a:pPr algn="ctr"/>
                      <a:r>
                        <a:rPr lang="zh-CN" altLang="en-US" dirty="0" smtClean="0"/>
                        <a:t>组方</a:t>
                      </a:r>
                      <a:endParaRPr lang="zh-CN" altLang="en-US" dirty="0"/>
                    </a:p>
                  </a:txBody>
                  <a:tcPr anchor="ctr"/>
                </a:tc>
                <a:tc>
                  <a:txBody>
                    <a:bodyPr/>
                    <a:lstStyle/>
                    <a:p>
                      <a:pPr algn="ctr"/>
                      <a:r>
                        <a:rPr lang="zh-CN" altLang="en-US" dirty="0" smtClean="0"/>
                        <a:t>药理作用</a:t>
                      </a:r>
                      <a:endParaRPr lang="zh-CN" altLang="en-US" dirty="0"/>
                    </a:p>
                  </a:txBody>
                  <a:tcPr anchor="ctr"/>
                </a:tc>
              </a:tr>
              <a:tr h="553540">
                <a:tc vMerge="1">
                  <a:txBody>
                    <a:bodyPr/>
                    <a:lstStyle/>
                    <a:p>
                      <a:endParaRPr lang="zh-CN" altLang="en-US"/>
                    </a:p>
                  </a:txBody>
                  <a:tcPr/>
                </a:tc>
                <a:tc>
                  <a:txBody>
                    <a:bodyPr/>
                    <a:lstStyle/>
                    <a:p>
                      <a:pPr algn="ctr"/>
                      <a:r>
                        <a:rPr lang="zh-CN" altLang="en-US" b="1" dirty="0" smtClean="0"/>
                        <a:t>发热</a:t>
                      </a:r>
                      <a:endParaRPr lang="zh-CN" altLang="en-US" b="1" dirty="0"/>
                    </a:p>
                  </a:txBody>
                  <a:tcPr anchor="ctr"/>
                </a:tc>
              </a:tr>
              <a:tr h="1904145">
                <a:tc>
                  <a:txBody>
                    <a:bodyPr/>
                    <a:lstStyle/>
                    <a:p>
                      <a:pPr algn="ctr"/>
                      <a:r>
                        <a:rPr lang="zh-CN" altLang="en-US" b="1" dirty="0" smtClean="0"/>
                        <a:t>重楼</a:t>
                      </a:r>
                      <a:endParaRPr lang="zh-CN" altLang="en-US" b="1"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b="1" dirty="0" smtClean="0">
                          <a:solidFill>
                            <a:schemeClr val="accent4">
                              <a:lumMod val="60000"/>
                              <a:lumOff val="40000"/>
                            </a:schemeClr>
                          </a:solidFill>
                          <a:latin typeface="+mn-ea"/>
                        </a:rPr>
                        <a:t>重楼皂苷对大肠埃希菌、金黄色葡萄球菌具有抑制作用。</a:t>
                      </a:r>
                      <a:endParaRPr lang="en-US" altLang="zh-CN" sz="1800" b="1" dirty="0" smtClean="0">
                        <a:solidFill>
                          <a:schemeClr val="accent4">
                            <a:lumMod val="60000"/>
                            <a:lumOff val="40000"/>
                          </a:schemeClr>
                        </a:solidFill>
                        <a:latin typeface="+mn-ea"/>
                      </a:endParaRP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b="1" dirty="0" smtClean="0">
                          <a:solidFill>
                            <a:schemeClr val="accent4">
                              <a:lumMod val="60000"/>
                              <a:lumOff val="40000"/>
                            </a:schemeClr>
                          </a:solidFill>
                          <a:latin typeface="+mn-ea"/>
                        </a:rPr>
                        <a:t>七叶一枝花（重楼）有较强的抗白色念珠菌作用。其煎剂对金黄色葡萄球菌、溶血性链球菌、脑膜炎双球菌、宗内氏痢疾杆菌、副伤寒杆菌、大肠杆菌和绿脓杆菌均有不同程度的抑制作用，对黏质沙黄杆菌有扩散色素作用。</a:t>
                      </a:r>
                      <a:endParaRPr lang="en-US" altLang="zh-CN" sz="1800" b="1" dirty="0" smtClean="0">
                        <a:solidFill>
                          <a:schemeClr val="accent4">
                            <a:lumMod val="60000"/>
                            <a:lumOff val="40000"/>
                          </a:schemeClr>
                        </a:solidFill>
                        <a:latin typeface="+mn-ea"/>
                      </a:endParaRPr>
                    </a:p>
                  </a:txBody>
                  <a:tcPr anchor="ctr"/>
                </a:tc>
              </a:tr>
              <a:tr h="1432235">
                <a:tc>
                  <a:txBody>
                    <a:bodyPr/>
                    <a:lstStyle/>
                    <a:p>
                      <a:pPr algn="ctr"/>
                      <a:r>
                        <a:rPr lang="zh-CN" altLang="en-US" b="1" dirty="0" smtClean="0"/>
                        <a:t>地锦草</a:t>
                      </a:r>
                      <a:endParaRPr lang="zh-CN" altLang="en-US" b="1" dirty="0"/>
                    </a:p>
                  </a:txBody>
                  <a:tcPr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b="1" dirty="0" smtClean="0">
                          <a:solidFill>
                            <a:schemeClr val="accent5">
                              <a:lumMod val="60000"/>
                              <a:lumOff val="40000"/>
                            </a:schemeClr>
                          </a:solidFill>
                          <a:latin typeface="+mn-ea"/>
                        </a:rPr>
                        <a:t>地锦草鲜汁、水煎剂等对金黄色葡萄球菌、白色葡萄球菌、溶血性链球菌、大肠杆菌、伤寒杆菌、绿脓杆菌、肠炎杆菌等多种致病性球菌及杆菌有明显的抑菌作用，具有抗菌能力强，广谱杀菌等优点。</a:t>
                      </a:r>
                      <a:endParaRPr lang="zh-CN" altLang="en-US" dirty="0">
                        <a:solidFill>
                          <a:schemeClr val="accent5">
                            <a:lumMod val="60000"/>
                            <a:lumOff val="40000"/>
                          </a:schemeClr>
                        </a:solidFill>
                      </a:endParaRPr>
                    </a:p>
                  </a:txBody>
                  <a:tcPr anchor="ctr"/>
                </a:tc>
              </a:tr>
            </a:tbl>
          </a:graphicData>
        </a:graphic>
      </p:graphicFrame>
      <p:sp>
        <p:nvSpPr>
          <p:cNvPr id="5" name="Rectangle 5"/>
          <p:cNvSpPr>
            <a:spLocks noChangeArrowheads="1"/>
          </p:cNvSpPr>
          <p:nvPr/>
        </p:nvSpPr>
        <p:spPr bwMode="auto">
          <a:xfrm>
            <a:off x="611560" y="5733256"/>
            <a:ext cx="7572945" cy="57150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200" dirty="0" smtClean="0"/>
              <a:t>[1]</a:t>
            </a:r>
            <a:r>
              <a:rPr lang="zh-CN" altLang="zh-CN" sz="1200" dirty="0"/>
              <a:t>蔡鹄，刘浩</a:t>
            </a:r>
            <a:r>
              <a:rPr lang="en-US" altLang="zh-CN" sz="1200" dirty="0"/>
              <a:t>.</a:t>
            </a:r>
            <a:r>
              <a:rPr lang="zh-CN" altLang="zh-CN" sz="1200" dirty="0"/>
              <a:t>重楼皂苷药理作用及其作用机制研究进展</a:t>
            </a:r>
            <a:r>
              <a:rPr lang="en-US" altLang="zh-CN" sz="1200" dirty="0"/>
              <a:t>[J]</a:t>
            </a:r>
            <a:r>
              <a:rPr lang="zh-CN" altLang="zh-CN" sz="1200" dirty="0"/>
              <a:t>．云南中医中药杂志，</a:t>
            </a:r>
            <a:r>
              <a:rPr lang="en-US" altLang="zh-CN" sz="1200" dirty="0"/>
              <a:t>2015</a:t>
            </a:r>
            <a:r>
              <a:rPr lang="zh-CN" altLang="zh-CN" sz="1200" dirty="0"/>
              <a:t>，</a:t>
            </a:r>
            <a:r>
              <a:rPr lang="en-US" altLang="zh-CN" sz="1200" dirty="0"/>
              <a:t>3</a:t>
            </a:r>
            <a:r>
              <a:rPr lang="zh-CN" altLang="zh-CN" sz="1200" dirty="0"/>
              <a:t>（</a:t>
            </a:r>
            <a:r>
              <a:rPr lang="en-US" altLang="zh-CN" sz="1200" dirty="0"/>
              <a:t>12</a:t>
            </a:r>
            <a:r>
              <a:rPr lang="zh-CN" altLang="zh-CN" sz="1200" dirty="0"/>
              <a:t>）：</a:t>
            </a:r>
            <a:r>
              <a:rPr lang="en-US" altLang="zh-CN" sz="1200" dirty="0" smtClean="0"/>
              <a:t>385-386</a:t>
            </a:r>
          </a:p>
          <a:p>
            <a:r>
              <a:rPr lang="en-US" altLang="zh-CN" sz="1200" dirty="0" smtClean="0"/>
              <a:t>[2]</a:t>
            </a:r>
            <a:r>
              <a:rPr lang="zh-CN" altLang="zh-CN" sz="1200" dirty="0"/>
              <a:t>欧阳录明</a:t>
            </a:r>
            <a:r>
              <a:rPr lang="en-US" altLang="zh-CN" sz="1200" dirty="0"/>
              <a:t>,</a:t>
            </a:r>
            <a:r>
              <a:rPr lang="zh-CN" altLang="zh-CN" sz="1200" dirty="0"/>
              <a:t>黄晓敏</a:t>
            </a:r>
            <a:r>
              <a:rPr lang="en-US" altLang="zh-CN" sz="1200" dirty="0"/>
              <a:t>.</a:t>
            </a:r>
            <a:r>
              <a:rPr lang="zh-CN" altLang="zh-CN" sz="1200" dirty="0"/>
              <a:t>中草药体外抗白色念珠菌的实验研究</a:t>
            </a:r>
            <a:r>
              <a:rPr lang="en-US" altLang="zh-CN" sz="1200" dirty="0"/>
              <a:t>[J].</a:t>
            </a:r>
            <a:r>
              <a:rPr lang="zh-CN" altLang="zh-CN" sz="1200" dirty="0"/>
              <a:t>中国中医药信息杂志</a:t>
            </a:r>
            <a:r>
              <a:rPr lang="en-US" altLang="zh-CN" sz="1200" dirty="0"/>
              <a:t>,</a:t>
            </a:r>
            <a:r>
              <a:rPr lang="en-US" altLang="zh-CN" sz="1200" dirty="0" smtClean="0"/>
              <a:t>2000,7(03</a:t>
            </a:r>
            <a:r>
              <a:rPr lang="en-US" altLang="zh-CN" sz="1200" dirty="0"/>
              <a:t>):</a:t>
            </a:r>
            <a:r>
              <a:rPr lang="en-US" altLang="zh-CN" sz="1200" dirty="0" smtClean="0"/>
              <a:t>26</a:t>
            </a:r>
            <a:endParaRPr lang="zh-CN" altLang="zh-CN" sz="1200" dirty="0"/>
          </a:p>
        </p:txBody>
      </p:sp>
    </p:spTree>
    <p:extLst>
      <p:ext uri="{BB962C8B-B14F-4D97-AF65-F5344CB8AC3E}">
        <p14:creationId xmlns:p14="http://schemas.microsoft.com/office/powerpoint/2010/main" xmlns="" val="45189642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87624" y="265212"/>
            <a:ext cx="7344816" cy="1143000"/>
          </a:xfrm>
        </p:spPr>
        <p:txBody>
          <a:bodyPr/>
          <a:lstStyle/>
          <a:p>
            <a:r>
              <a:rPr lang="zh-CN" altLang="en-US" sz="3600" b="1" dirty="0" smtClean="0">
                <a:solidFill>
                  <a:srgbClr val="006600"/>
                </a:solidFill>
                <a:latin typeface="华文新魏" pitchFamily="2" charset="-122"/>
                <a:ea typeface="华文新魏" pitchFamily="2" charset="-122"/>
              </a:rPr>
              <a:t>季德胜蛇药片治疗癌症腹水</a:t>
            </a:r>
            <a:endParaRPr lang="zh-CN" altLang="en-US" sz="3600" b="1" dirty="0">
              <a:solidFill>
                <a:srgbClr val="00660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2" cstate="print"/>
          <a:srcRect/>
          <a:stretch>
            <a:fillRect/>
          </a:stretch>
        </p:blipFill>
        <p:spPr bwMode="auto">
          <a:xfrm>
            <a:off x="0" y="0"/>
            <a:ext cx="834669" cy="836712"/>
          </a:xfrm>
          <a:prstGeom prst="rect">
            <a:avLst/>
          </a:prstGeom>
          <a:noFill/>
          <a:ln w="9525">
            <a:noFill/>
            <a:miter lim="800000"/>
            <a:headEnd/>
            <a:tailEnd/>
          </a:ln>
        </p:spPr>
      </p:pic>
      <p:graphicFrame>
        <p:nvGraphicFramePr>
          <p:cNvPr id="3" name="表格 2"/>
          <p:cNvGraphicFramePr>
            <a:graphicFrameLocks noGrp="1"/>
          </p:cNvGraphicFramePr>
          <p:nvPr>
            <p:extLst>
              <p:ext uri="{D42A27DB-BD31-4B8C-83A1-F6EECF244321}">
                <p14:modId xmlns:p14="http://schemas.microsoft.com/office/powerpoint/2010/main" xmlns="" val="2307687633"/>
              </p:ext>
            </p:extLst>
          </p:nvPr>
        </p:nvGraphicFramePr>
        <p:xfrm>
          <a:off x="611560" y="1001765"/>
          <a:ext cx="7992888" cy="4133731"/>
        </p:xfrm>
        <a:graphic>
          <a:graphicData uri="http://schemas.openxmlformats.org/drawingml/2006/table">
            <a:tbl>
              <a:tblPr firstRow="1" bandRow="1">
                <a:tableStyleId>{5C22544A-7EE6-4342-B048-85BDC9FD1C3A}</a:tableStyleId>
              </a:tblPr>
              <a:tblGrid>
                <a:gridCol w="1616497"/>
                <a:gridCol w="6376391"/>
              </a:tblGrid>
              <a:tr h="484868">
                <a:tc rowSpan="2">
                  <a:txBody>
                    <a:bodyPr/>
                    <a:lstStyle/>
                    <a:p>
                      <a:pPr algn="ctr"/>
                      <a:r>
                        <a:rPr lang="zh-CN" altLang="en-US" dirty="0" smtClean="0"/>
                        <a:t>组方</a:t>
                      </a:r>
                      <a:endParaRPr lang="zh-CN" altLang="en-US" dirty="0"/>
                    </a:p>
                  </a:txBody>
                  <a:tcPr anchor="ctr"/>
                </a:tc>
                <a:tc>
                  <a:txBody>
                    <a:bodyPr/>
                    <a:lstStyle/>
                    <a:p>
                      <a:pPr algn="ctr"/>
                      <a:r>
                        <a:rPr lang="zh-CN" altLang="en-US" dirty="0" smtClean="0"/>
                        <a:t>药理作用</a:t>
                      </a:r>
                      <a:endParaRPr lang="zh-CN" altLang="en-US" dirty="0"/>
                    </a:p>
                  </a:txBody>
                  <a:tcPr anchor="ctr"/>
                </a:tc>
              </a:tr>
              <a:tr h="484868">
                <a:tc vMerge="1">
                  <a:txBody>
                    <a:bodyPr/>
                    <a:lstStyle/>
                    <a:p>
                      <a:endParaRPr lang="zh-CN" altLang="en-US"/>
                    </a:p>
                  </a:txBody>
                  <a:tcPr/>
                </a:tc>
                <a:tc>
                  <a:txBody>
                    <a:bodyPr/>
                    <a:lstStyle/>
                    <a:p>
                      <a:pPr algn="ctr"/>
                      <a:r>
                        <a:rPr lang="zh-CN" altLang="en-US" b="1" dirty="0" smtClean="0"/>
                        <a:t>腹水</a:t>
                      </a:r>
                      <a:endParaRPr lang="zh-CN" altLang="en-US" b="1" dirty="0"/>
                    </a:p>
                  </a:txBody>
                  <a:tcPr anchor="ctr"/>
                </a:tc>
              </a:tr>
              <a:tr h="967153">
                <a:tc>
                  <a:txBody>
                    <a:bodyPr/>
                    <a:lstStyle/>
                    <a:p>
                      <a:pPr algn="ctr"/>
                      <a:r>
                        <a:rPr lang="zh-CN" altLang="en-US" b="1" dirty="0" smtClean="0"/>
                        <a:t>重楼</a:t>
                      </a:r>
                      <a:endParaRPr lang="zh-CN" altLang="en-US" b="1" dirty="0"/>
                    </a:p>
                  </a:txBody>
                  <a:tcPr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zh-CN" altLang="en-US" sz="1800" dirty="0" smtClean="0">
                          <a:solidFill>
                            <a:schemeClr val="tx1">
                              <a:lumMod val="90000"/>
                              <a:lumOff val="10000"/>
                            </a:schemeClr>
                          </a:solidFill>
                          <a:latin typeface="Arial" charset="0"/>
                          <a:ea typeface="宋体" charset="-122"/>
                          <a:cs typeface="Arial" charset="0"/>
                        </a:rPr>
                        <a:t>清热解毒，消</a:t>
                      </a:r>
                      <a:r>
                        <a:rPr lang="zh-CN" altLang="en-US" sz="1800" b="1" dirty="0" smtClean="0">
                          <a:solidFill>
                            <a:srgbClr val="FF0000"/>
                          </a:solidFill>
                          <a:latin typeface="Arial" charset="0"/>
                          <a:ea typeface="宋体" charset="-122"/>
                          <a:cs typeface="Arial" charset="0"/>
                        </a:rPr>
                        <a:t>肿</a:t>
                      </a:r>
                      <a:r>
                        <a:rPr lang="zh-CN" altLang="en-US" sz="1800" dirty="0" smtClean="0">
                          <a:solidFill>
                            <a:schemeClr val="tx1">
                              <a:lumMod val="90000"/>
                              <a:lumOff val="10000"/>
                            </a:schemeClr>
                          </a:solidFill>
                          <a:latin typeface="Arial" charset="0"/>
                          <a:ea typeface="宋体" charset="-122"/>
                          <a:cs typeface="Arial" charset="0"/>
                        </a:rPr>
                        <a:t>止痛。</a:t>
                      </a:r>
                      <a:r>
                        <a:rPr lang="en-US" altLang="zh-CN" sz="1800" baseline="0" dirty="0" smtClean="0">
                          <a:solidFill>
                            <a:schemeClr val="tx1">
                              <a:lumMod val="90000"/>
                              <a:lumOff val="10000"/>
                            </a:schemeClr>
                          </a:solidFill>
                          <a:latin typeface="Arial" charset="0"/>
                          <a:ea typeface="宋体" charset="-122"/>
                          <a:cs typeface="Arial" charset="0"/>
                        </a:rPr>
                        <a:t> </a:t>
                      </a:r>
                      <a:r>
                        <a:rPr lang="zh-CN" altLang="en-US" sz="1800" baseline="0" dirty="0" smtClean="0">
                          <a:solidFill>
                            <a:schemeClr val="tx1">
                              <a:lumMod val="90000"/>
                              <a:lumOff val="10000"/>
                            </a:schemeClr>
                          </a:solidFill>
                          <a:latin typeface="Arial" charset="0"/>
                          <a:ea typeface="宋体" charset="-122"/>
                          <a:cs typeface="Arial" charset="0"/>
                        </a:rPr>
                        <a:t>重楼浸液湿敷治疗化疗性药物渗出引起的疼痛、肿胀，迅速消散局部炎症渗出消除局部肿胀，解除局部血管痉挛。</a:t>
                      </a:r>
                      <a:endParaRPr lang="en-US" altLang="zh-CN" sz="1800" b="1" dirty="0" smtClean="0">
                        <a:solidFill>
                          <a:schemeClr val="accent4">
                            <a:lumMod val="60000"/>
                            <a:lumOff val="40000"/>
                          </a:schemeClr>
                        </a:solidFill>
                        <a:latin typeface="+mn-ea"/>
                      </a:endParaRPr>
                    </a:p>
                  </a:txBody>
                  <a:tcPr anchor="ctr"/>
                </a:tc>
              </a:tr>
              <a:tr h="706370">
                <a:tc>
                  <a:txBody>
                    <a:bodyPr/>
                    <a:lstStyle/>
                    <a:p>
                      <a:pPr algn="ctr"/>
                      <a:r>
                        <a:rPr lang="zh-CN" altLang="en-US" b="1" dirty="0" smtClean="0"/>
                        <a:t>地锦草</a:t>
                      </a:r>
                      <a:endParaRPr lang="zh-CN" altLang="en-US" b="1" dirty="0"/>
                    </a:p>
                  </a:txBody>
                  <a:tcPr anchor="ctr"/>
                </a:tc>
                <a:tc>
                  <a:txBody>
                    <a:bodyPr/>
                    <a:lstStyle/>
                    <a:p>
                      <a:pPr marL="285750" indent="-285750" algn="l">
                        <a:lnSpc>
                          <a:spcPct val="80000"/>
                        </a:lnSpc>
                        <a:spcBef>
                          <a:spcPct val="50000"/>
                        </a:spcBef>
                        <a:buFont typeface="Arial" panose="020B0604020202020204" pitchFamily="34" charset="0"/>
                        <a:buChar char="•"/>
                      </a:pPr>
                      <a:r>
                        <a:rPr lang="zh-CN" altLang="zh-CN" sz="1800" dirty="0" smtClean="0">
                          <a:latin typeface="宋体" panose="02010600030101010101" pitchFamily="2" charset="-122"/>
                          <a:ea typeface="宋体" panose="02010600030101010101" pitchFamily="2" charset="-122"/>
                        </a:rPr>
                        <a:t>清热解毒</a:t>
                      </a:r>
                      <a:r>
                        <a:rPr lang="zh-CN" altLang="en-US" sz="1800" dirty="0" smtClean="0">
                          <a:latin typeface="宋体" panose="02010600030101010101" pitchFamily="2" charset="-122"/>
                          <a:ea typeface="宋体" panose="02010600030101010101" pitchFamily="2" charset="-122"/>
                        </a:rPr>
                        <a:t>、</a:t>
                      </a:r>
                      <a:r>
                        <a:rPr lang="zh-CN" altLang="zh-CN" sz="1800" dirty="0" smtClean="0">
                          <a:latin typeface="宋体" panose="02010600030101010101" pitchFamily="2" charset="-122"/>
                          <a:ea typeface="宋体" panose="02010600030101010101" pitchFamily="2" charset="-122"/>
                        </a:rPr>
                        <a:t>利</a:t>
                      </a:r>
                      <a:r>
                        <a:rPr lang="zh-CN" altLang="zh-CN" sz="1800" b="1" dirty="0" smtClean="0">
                          <a:solidFill>
                            <a:srgbClr val="FF0000"/>
                          </a:solidFill>
                          <a:latin typeface="宋体" panose="02010600030101010101" pitchFamily="2" charset="-122"/>
                          <a:ea typeface="宋体" panose="02010600030101010101" pitchFamily="2" charset="-122"/>
                        </a:rPr>
                        <a:t>湿</a:t>
                      </a:r>
                      <a:r>
                        <a:rPr lang="zh-CN" altLang="en-US" sz="1800" dirty="0" smtClean="0">
                          <a:latin typeface="宋体" panose="02010600030101010101" pitchFamily="2" charset="-122"/>
                          <a:ea typeface="宋体" panose="02010600030101010101" pitchFamily="2" charset="-122"/>
                        </a:rPr>
                        <a:t>退黄</a:t>
                      </a:r>
                      <a:endParaRPr lang="zh-CN" altLang="en-US" sz="1800" dirty="0" smtClean="0">
                        <a:latin typeface="宋体" panose="02010600030101010101" pitchFamily="2" charset="-122"/>
                        <a:ea typeface="宋体" panose="02010600030101010101" pitchFamily="2" charset="-122"/>
                        <a:cs typeface="Arial"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zh-CN" altLang="en-US" dirty="0"/>
                    </a:p>
                  </a:txBody>
                  <a:tcPr anchor="ctr"/>
                </a:tc>
              </a:tr>
              <a:tr h="1254552">
                <a:tc>
                  <a:txBody>
                    <a:bodyPr/>
                    <a:lstStyle/>
                    <a:p>
                      <a:pPr algn="ctr"/>
                      <a:r>
                        <a:rPr lang="zh-CN" altLang="en-US" b="1" dirty="0" smtClean="0"/>
                        <a:t>干蟾皮</a:t>
                      </a:r>
                      <a:endParaRPr lang="zh-CN" altLang="en-US" b="1" dirty="0"/>
                    </a:p>
                  </a:txBody>
                  <a:tcPr anchor="ctr"/>
                </a:tc>
                <a:tc>
                  <a:txBody>
                    <a:bodyPr/>
                    <a:lstStyle/>
                    <a:p>
                      <a:pPr marL="285750" indent="-285750">
                        <a:lnSpc>
                          <a:spcPct val="85000"/>
                        </a:lnSpc>
                        <a:spcBef>
                          <a:spcPct val="50000"/>
                        </a:spcBef>
                        <a:buFont typeface="Arial" panose="020B0604020202020204" pitchFamily="34" charset="0"/>
                        <a:buChar char="•"/>
                      </a:pPr>
                      <a:r>
                        <a:rPr lang="zh-CN" altLang="en-US" sz="1800" dirty="0" smtClean="0">
                          <a:latin typeface="宋体" panose="02010600030101010101" pitchFamily="2" charset="-122"/>
                          <a:ea typeface="宋体" panose="02010600030101010101" pitchFamily="2" charset="-122"/>
                          <a:cs typeface="Arial" charset="0"/>
                        </a:rPr>
                        <a:t>清热解毒、</a:t>
                      </a:r>
                      <a:r>
                        <a:rPr lang="zh-CN" altLang="en-US" sz="1800" b="1" dirty="0" smtClean="0">
                          <a:solidFill>
                            <a:srgbClr val="FF0000"/>
                          </a:solidFill>
                          <a:latin typeface="宋体" panose="02010600030101010101" pitchFamily="2" charset="-122"/>
                          <a:ea typeface="宋体" panose="02010600030101010101" pitchFamily="2" charset="-122"/>
                          <a:cs typeface="Arial" charset="0"/>
                        </a:rPr>
                        <a:t>利水消肿</a:t>
                      </a:r>
                      <a:r>
                        <a:rPr lang="zh-CN" altLang="en-US" sz="1800" dirty="0" smtClean="0">
                          <a:latin typeface="宋体" panose="02010600030101010101" pitchFamily="2" charset="-122"/>
                          <a:ea typeface="宋体" panose="02010600030101010101" pitchFamily="2" charset="-122"/>
                          <a:cs typeface="Arial" charset="0"/>
                        </a:rPr>
                        <a:t>。中华大蟾蜍全皮中提取的主要有效成分华蟾素治疗恶性腹水，结果腹水量的有效率为</a:t>
                      </a:r>
                      <a:r>
                        <a:rPr lang="en-US" altLang="zh-CN" sz="1800" dirty="0" smtClean="0">
                          <a:latin typeface="宋体" panose="02010600030101010101" pitchFamily="2" charset="-122"/>
                          <a:ea typeface="宋体" panose="02010600030101010101" pitchFamily="2" charset="-122"/>
                          <a:cs typeface="Arial" charset="0"/>
                        </a:rPr>
                        <a:t>65.7%,</a:t>
                      </a:r>
                      <a:r>
                        <a:rPr lang="zh-CN" altLang="en-US" sz="1800" dirty="0" smtClean="0">
                          <a:latin typeface="宋体" panose="02010600030101010101" pitchFamily="2" charset="-122"/>
                          <a:ea typeface="宋体" panose="02010600030101010101" pitchFamily="2" charset="-122"/>
                          <a:cs typeface="Arial" charset="0"/>
                        </a:rPr>
                        <a:t>腹水中红细胞水平下降≥</a:t>
                      </a:r>
                      <a:r>
                        <a:rPr lang="en-US" altLang="zh-CN" sz="1800" dirty="0" smtClean="0">
                          <a:latin typeface="宋体" panose="02010600030101010101" pitchFamily="2" charset="-122"/>
                          <a:ea typeface="宋体" panose="02010600030101010101" pitchFamily="2" charset="-122"/>
                          <a:cs typeface="Arial" charset="0"/>
                        </a:rPr>
                        <a:t>25%</a:t>
                      </a:r>
                      <a:r>
                        <a:rPr lang="zh-CN" altLang="en-US" sz="1800" dirty="0" smtClean="0">
                          <a:latin typeface="宋体" panose="02010600030101010101" pitchFamily="2" charset="-122"/>
                          <a:ea typeface="宋体" panose="02010600030101010101" pitchFamily="2" charset="-122"/>
                          <a:cs typeface="Arial" charset="0"/>
                        </a:rPr>
                        <a:t>者占</a:t>
                      </a:r>
                      <a:r>
                        <a:rPr lang="en-US" altLang="zh-CN" sz="1800" dirty="0" smtClean="0">
                          <a:latin typeface="宋体" panose="02010600030101010101" pitchFamily="2" charset="-122"/>
                          <a:ea typeface="宋体" panose="02010600030101010101" pitchFamily="2" charset="-122"/>
                          <a:cs typeface="Arial" charset="0"/>
                        </a:rPr>
                        <a:t>61.8%,</a:t>
                      </a:r>
                      <a:r>
                        <a:rPr lang="zh-CN" altLang="en-US" sz="1800" dirty="0" smtClean="0">
                          <a:latin typeface="宋体" panose="02010600030101010101" pitchFamily="2" charset="-122"/>
                          <a:ea typeface="宋体" panose="02010600030101010101" pitchFamily="2" charset="-122"/>
                          <a:cs typeface="Arial" charset="0"/>
                        </a:rPr>
                        <a:t>乳酸脱氢酶下降≥</a:t>
                      </a:r>
                      <a:r>
                        <a:rPr lang="en-US" altLang="zh-CN" sz="1800" dirty="0" smtClean="0">
                          <a:latin typeface="宋体" panose="02010600030101010101" pitchFamily="2" charset="-122"/>
                          <a:ea typeface="宋体" panose="02010600030101010101" pitchFamily="2" charset="-122"/>
                          <a:cs typeface="Arial" charset="0"/>
                        </a:rPr>
                        <a:t>25%</a:t>
                      </a:r>
                      <a:r>
                        <a:rPr lang="zh-CN" altLang="en-US" sz="1800" dirty="0" smtClean="0">
                          <a:latin typeface="宋体" panose="02010600030101010101" pitchFamily="2" charset="-122"/>
                          <a:ea typeface="宋体" panose="02010600030101010101" pitchFamily="2" charset="-122"/>
                          <a:cs typeface="Arial" charset="0"/>
                        </a:rPr>
                        <a:t>者占</a:t>
                      </a:r>
                      <a:r>
                        <a:rPr lang="en-US" altLang="zh-CN" sz="1800" dirty="0" smtClean="0">
                          <a:latin typeface="宋体" panose="02010600030101010101" pitchFamily="2" charset="-122"/>
                          <a:ea typeface="宋体" panose="02010600030101010101" pitchFamily="2" charset="-122"/>
                          <a:cs typeface="Arial" charset="0"/>
                        </a:rPr>
                        <a:t>63.7%</a:t>
                      </a:r>
                      <a:r>
                        <a:rPr lang="zh-CN" altLang="en-US" sz="1800" dirty="0" smtClean="0">
                          <a:latin typeface="宋体" panose="02010600030101010101" pitchFamily="2" charset="-122"/>
                          <a:ea typeface="宋体" panose="02010600030101010101" pitchFamily="2" charset="-122"/>
                          <a:cs typeface="Arial" charset="0"/>
                        </a:rPr>
                        <a:t>、肿瘤标志物下降≥</a:t>
                      </a:r>
                      <a:r>
                        <a:rPr lang="en-US" altLang="zh-CN" sz="1800" dirty="0" smtClean="0">
                          <a:latin typeface="宋体" panose="02010600030101010101" pitchFamily="2" charset="-122"/>
                          <a:ea typeface="宋体" panose="02010600030101010101" pitchFamily="2" charset="-122"/>
                          <a:cs typeface="Arial" charset="0"/>
                        </a:rPr>
                        <a:t>25%</a:t>
                      </a:r>
                      <a:r>
                        <a:rPr lang="zh-CN" altLang="en-US" sz="1800" dirty="0" smtClean="0">
                          <a:latin typeface="宋体" panose="02010600030101010101" pitchFamily="2" charset="-122"/>
                          <a:ea typeface="宋体" panose="02010600030101010101" pitchFamily="2" charset="-122"/>
                          <a:cs typeface="Arial" charset="0"/>
                        </a:rPr>
                        <a:t>者占</a:t>
                      </a:r>
                      <a:r>
                        <a:rPr lang="en-US" altLang="zh-CN" sz="1800" dirty="0" smtClean="0">
                          <a:latin typeface="宋体" panose="02010600030101010101" pitchFamily="2" charset="-122"/>
                          <a:ea typeface="宋体" panose="02010600030101010101" pitchFamily="2" charset="-122"/>
                          <a:cs typeface="Arial" charset="0"/>
                        </a:rPr>
                        <a:t>57.8%</a:t>
                      </a:r>
                      <a:r>
                        <a:rPr lang="zh-CN" altLang="en-US" sz="1800" dirty="0" smtClean="0">
                          <a:latin typeface="宋体" panose="02010600030101010101" pitchFamily="2" charset="-122"/>
                          <a:ea typeface="宋体" panose="02010600030101010101" pitchFamily="2" charset="-122"/>
                          <a:cs typeface="Arial" charset="0"/>
                        </a:rPr>
                        <a:t>。治疗后中医临床症状积分较治疗前明显下降</a:t>
                      </a:r>
                      <a:r>
                        <a:rPr lang="en-US" altLang="zh-CN" sz="1800" dirty="0" smtClean="0">
                          <a:latin typeface="宋体" panose="02010600030101010101" pitchFamily="2" charset="-122"/>
                          <a:ea typeface="宋体" panose="02010600030101010101" pitchFamily="2" charset="-122"/>
                          <a:cs typeface="Arial" charset="0"/>
                        </a:rPr>
                        <a:t>,KPS</a:t>
                      </a:r>
                      <a:r>
                        <a:rPr lang="zh-CN" altLang="en-US" sz="1800" dirty="0" smtClean="0">
                          <a:latin typeface="宋体" panose="02010600030101010101" pitchFamily="2" charset="-122"/>
                          <a:ea typeface="宋体" panose="02010600030101010101" pitchFamily="2" charset="-122"/>
                          <a:cs typeface="Arial" charset="0"/>
                        </a:rPr>
                        <a:t>评分较治疗前明显升高。</a:t>
                      </a:r>
                      <a:endParaRPr lang="zh-CN" altLang="en-US" sz="1800" dirty="0">
                        <a:latin typeface="宋体" panose="02010600030101010101" pitchFamily="2" charset="-122"/>
                        <a:ea typeface="宋体" panose="02010600030101010101" pitchFamily="2" charset="-122"/>
                        <a:cs typeface="Arial" charset="0"/>
                      </a:endParaRPr>
                    </a:p>
                  </a:txBody>
                  <a:tcPr anchor="ctr"/>
                </a:tc>
              </a:tr>
            </a:tbl>
          </a:graphicData>
        </a:graphic>
      </p:graphicFrame>
      <p:sp>
        <p:nvSpPr>
          <p:cNvPr id="5" name="Rectangle 5"/>
          <p:cNvSpPr>
            <a:spLocks noChangeArrowheads="1"/>
          </p:cNvSpPr>
          <p:nvPr/>
        </p:nvSpPr>
        <p:spPr bwMode="auto">
          <a:xfrm>
            <a:off x="683569" y="5445224"/>
            <a:ext cx="8064895" cy="571500"/>
          </a:xfrm>
          <a:prstGeom prst="rect">
            <a:avLst/>
          </a:prstGeom>
          <a:solidFill>
            <a:srgbClr val="FF99CC">
              <a:alpha val="43137"/>
            </a:srgbClr>
          </a:solidFill>
          <a:ln w="9525" algn="ctr">
            <a:solidFill>
              <a:schemeClr val="bg1"/>
            </a:solidFill>
            <a:miter lim="800000"/>
            <a:headEnd/>
            <a:tailEnd/>
          </a:ln>
        </p:spPr>
        <p:txBody>
          <a:bodyPr wrap="none" anchor="ctr"/>
          <a:lstStyle/>
          <a:p>
            <a:r>
              <a:rPr lang="en-US" altLang="zh-CN" sz="1200" dirty="0" smtClean="0"/>
              <a:t>【1】</a:t>
            </a:r>
            <a:r>
              <a:rPr lang="zh-CN" altLang="en-US" sz="1200" dirty="0" smtClean="0"/>
              <a:t>曾</a:t>
            </a:r>
            <a:r>
              <a:rPr lang="zh-CN" altLang="en-US" sz="1200" dirty="0"/>
              <a:t>美文</a:t>
            </a:r>
            <a:r>
              <a:rPr lang="en-US" altLang="zh-CN" sz="1200" dirty="0"/>
              <a:t>,</a:t>
            </a:r>
            <a:r>
              <a:rPr lang="zh-CN" altLang="en-US" sz="1200" dirty="0"/>
              <a:t>曾素华</a:t>
            </a:r>
            <a:r>
              <a:rPr lang="en-US" altLang="zh-CN" sz="1200" dirty="0"/>
              <a:t>,</a:t>
            </a:r>
            <a:r>
              <a:rPr lang="zh-CN" altLang="en-US" sz="1200" dirty="0"/>
              <a:t>刘招容</a:t>
            </a:r>
            <a:r>
              <a:rPr lang="en-US" altLang="zh-CN" sz="1200" dirty="0"/>
              <a:t>,</a:t>
            </a:r>
            <a:r>
              <a:rPr lang="zh-CN" altLang="en-US" sz="1200" dirty="0"/>
              <a:t>曾天霞</a:t>
            </a:r>
            <a:r>
              <a:rPr lang="en-US" altLang="zh-CN" sz="1200" dirty="0"/>
              <a:t>. </a:t>
            </a:r>
            <a:r>
              <a:rPr lang="zh-CN" altLang="en-US" sz="1200" dirty="0"/>
              <a:t>重楼浸液湿敷对化疗渗漏镇痛消肿的观察</a:t>
            </a:r>
            <a:r>
              <a:rPr lang="en-US" altLang="zh-CN" sz="1200" dirty="0"/>
              <a:t>[J]. </a:t>
            </a:r>
            <a:r>
              <a:rPr lang="zh-CN" altLang="en-US" sz="1200" dirty="0"/>
              <a:t>临床和实验医学杂志</a:t>
            </a:r>
            <a:r>
              <a:rPr lang="en-US" altLang="zh-CN" sz="1200" dirty="0"/>
              <a:t>,2007,(06):148</a:t>
            </a:r>
            <a:r>
              <a:rPr lang="en-US" altLang="zh-CN" sz="1200" dirty="0" smtClean="0"/>
              <a:t>.</a:t>
            </a:r>
          </a:p>
          <a:p>
            <a:r>
              <a:rPr lang="en-US" altLang="zh-CN" sz="1200" dirty="0" smtClean="0"/>
              <a:t>【2】</a:t>
            </a:r>
            <a:r>
              <a:rPr lang="zh-CN" altLang="en-US" sz="1200" dirty="0" smtClean="0"/>
              <a:t>袁莉</a:t>
            </a:r>
            <a:r>
              <a:rPr lang="en-US" altLang="zh-CN" sz="1200" dirty="0"/>
              <a:t>,</a:t>
            </a:r>
            <a:r>
              <a:rPr lang="zh-CN" altLang="en-US" sz="1200" dirty="0"/>
              <a:t>孙韬</a:t>
            </a:r>
            <a:r>
              <a:rPr lang="en-US" altLang="zh-CN" sz="1200" dirty="0"/>
              <a:t>,</a:t>
            </a:r>
            <a:r>
              <a:rPr lang="zh-CN" altLang="en-US" sz="1200" dirty="0"/>
              <a:t>周琴</a:t>
            </a:r>
            <a:r>
              <a:rPr lang="en-US" altLang="zh-CN" sz="1200" dirty="0"/>
              <a:t>,</a:t>
            </a:r>
            <a:r>
              <a:rPr lang="zh-CN" altLang="en-US" sz="1200" dirty="0"/>
              <a:t>李泉旺</a:t>
            </a:r>
            <a:r>
              <a:rPr lang="en-US" altLang="zh-CN" sz="1200" dirty="0"/>
              <a:t>,</a:t>
            </a:r>
            <a:r>
              <a:rPr lang="zh-CN" altLang="en-US" sz="1200" dirty="0"/>
              <a:t>姜敏</a:t>
            </a:r>
            <a:r>
              <a:rPr lang="en-US" altLang="zh-CN" sz="1200" dirty="0"/>
              <a:t>,</a:t>
            </a:r>
            <a:r>
              <a:rPr lang="zh-CN" altLang="en-US" sz="1200" dirty="0"/>
              <a:t>刘传波</a:t>
            </a:r>
            <a:r>
              <a:rPr lang="en-US" altLang="zh-CN" sz="1200" dirty="0"/>
              <a:t>,</a:t>
            </a:r>
            <a:r>
              <a:rPr lang="zh-CN" altLang="en-US" sz="1200" dirty="0"/>
              <a:t>左明焕</a:t>
            </a:r>
            <a:r>
              <a:rPr lang="en-US" altLang="zh-CN" sz="1200" dirty="0"/>
              <a:t>,</a:t>
            </a:r>
            <a:r>
              <a:rPr lang="zh-CN" altLang="en-US" sz="1200" dirty="0"/>
              <a:t>胡凯文</a:t>
            </a:r>
            <a:r>
              <a:rPr lang="en-US" altLang="zh-CN" sz="1200" dirty="0"/>
              <a:t>. </a:t>
            </a:r>
            <a:r>
              <a:rPr lang="zh-CN" altLang="en-US" sz="1200" dirty="0"/>
              <a:t>华蟾素注射液腹腔灌注治疗恶性腹水</a:t>
            </a:r>
            <a:r>
              <a:rPr lang="en-US" altLang="zh-CN" sz="1200" dirty="0"/>
              <a:t>102</a:t>
            </a:r>
            <a:r>
              <a:rPr lang="zh-CN" altLang="en-US" sz="1200" dirty="0"/>
              <a:t>例的临床观察</a:t>
            </a:r>
            <a:r>
              <a:rPr lang="en-US" altLang="zh-CN" sz="1200" dirty="0"/>
              <a:t>[J]. </a:t>
            </a:r>
            <a:endParaRPr lang="en-US" altLang="zh-CN" sz="1200" dirty="0" smtClean="0"/>
          </a:p>
          <a:p>
            <a:r>
              <a:rPr lang="zh-CN" altLang="en-US" sz="1200" dirty="0" smtClean="0"/>
              <a:t>         中国</a:t>
            </a:r>
            <a:r>
              <a:rPr lang="zh-CN" altLang="en-US" sz="1200" dirty="0"/>
              <a:t>医药导报</a:t>
            </a:r>
            <a:r>
              <a:rPr lang="en-US" altLang="zh-CN" sz="1200" dirty="0"/>
              <a:t>,2014,11(22):54-59.</a:t>
            </a:r>
            <a:endParaRPr lang="en-US" altLang="zh-CN" sz="1200" dirty="0" smtClean="0"/>
          </a:p>
        </p:txBody>
      </p:sp>
    </p:spTree>
    <p:extLst>
      <p:ext uri="{BB962C8B-B14F-4D97-AF65-F5344CB8AC3E}">
        <p14:creationId xmlns:p14="http://schemas.microsoft.com/office/powerpoint/2010/main" xmlns="" val="2059938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60648"/>
            <a:ext cx="7416824" cy="1143000"/>
          </a:xfrm>
        </p:spPr>
        <p:txBody>
          <a:bodyPr/>
          <a:lstStyle/>
          <a:p>
            <a:r>
              <a:rPr lang="zh-CN" altLang="en-US" sz="3600" b="1" dirty="0">
                <a:solidFill>
                  <a:srgbClr val="006600"/>
                </a:solidFill>
                <a:latin typeface="华文新魏" pitchFamily="2" charset="-122"/>
                <a:ea typeface="华文新魏" pitchFamily="2" charset="-122"/>
              </a:rPr>
              <a:t>季德胜蛇药片治疗癌症带状疱疹</a:t>
            </a:r>
          </a:p>
        </p:txBody>
      </p:sp>
      <p:sp>
        <p:nvSpPr>
          <p:cNvPr id="4" name="矩形 3"/>
          <p:cNvSpPr/>
          <p:nvPr/>
        </p:nvSpPr>
        <p:spPr>
          <a:xfrm>
            <a:off x="683568" y="1052736"/>
            <a:ext cx="7848872" cy="4524315"/>
          </a:xfrm>
          <a:prstGeom prst="rect">
            <a:avLst/>
          </a:prstGeom>
        </p:spPr>
        <p:txBody>
          <a:bodyPr vert="horz" wrap="square">
            <a:spAutoFit/>
          </a:bodyPr>
          <a:lstStyle/>
          <a:p>
            <a:pPr marL="342900" indent="-342900" algn="just">
              <a:lnSpc>
                <a:spcPct val="200000"/>
              </a:lnSpc>
              <a:buFont typeface="Wingdings" panose="05000000000000000000" pitchFamily="2" charset="2"/>
              <a:buChar char="Ø"/>
            </a:pP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带状疱疹就是俗称的“缠腰龙”，这是人被水痘</a:t>
            </a:r>
            <a:r>
              <a:rPr lang="en-US" altLang="zh-CN" sz="1600" b="1" dirty="0">
                <a:solidFill>
                  <a:schemeClr val="tx1">
                    <a:lumMod val="90000"/>
                    <a:lumOff val="10000"/>
                  </a:schemeClr>
                </a:solidFill>
                <a:latin typeface="宋体" panose="02010600030101010101" pitchFamily="2" charset="-122"/>
                <a:ea typeface="宋体" panose="02010600030101010101" pitchFamily="2" charset="-122"/>
              </a:rPr>
              <a:t>-</a:t>
            </a: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带状疱疹病毒感染后引发的。一般不会传染，这种病也多是终身免疫，一生只得一次。有研究者发现，带状疱疹如果发生在年过五十的人身上，要提高警惕， 很可能是</a:t>
            </a:r>
            <a:r>
              <a:rPr lang="zh-CN" altLang="en-US" sz="1600" b="1" dirty="0">
                <a:solidFill>
                  <a:srgbClr val="FF0000"/>
                </a:solidFill>
                <a:latin typeface="宋体" panose="02010600030101010101" pitchFamily="2" charset="-122"/>
                <a:ea typeface="宋体" panose="02010600030101010101" pitchFamily="2" charset="-122"/>
              </a:rPr>
              <a:t>癌症的预警</a:t>
            </a: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！日本学者在文献中报告中提出，</a:t>
            </a:r>
            <a:r>
              <a:rPr lang="zh-CN" altLang="en-US" sz="1600" b="1" dirty="0">
                <a:solidFill>
                  <a:srgbClr val="FF0000"/>
                </a:solidFill>
                <a:latin typeface="宋体" panose="02010600030101010101" pitchFamily="2" charset="-122"/>
                <a:ea typeface="宋体" panose="02010600030101010101" pitchFamily="2" charset="-122"/>
              </a:rPr>
              <a:t>带状疱疹患者中约</a:t>
            </a:r>
            <a:r>
              <a:rPr lang="en-US" altLang="zh-CN" sz="1600" b="1" dirty="0">
                <a:solidFill>
                  <a:srgbClr val="FF0000"/>
                </a:solidFill>
                <a:latin typeface="宋体" panose="02010600030101010101" pitchFamily="2" charset="-122"/>
                <a:ea typeface="宋体" panose="02010600030101010101" pitchFamily="2" charset="-122"/>
              </a:rPr>
              <a:t>12.1%</a:t>
            </a:r>
            <a:r>
              <a:rPr lang="zh-CN" altLang="en-US" sz="1600" b="1" dirty="0">
                <a:solidFill>
                  <a:srgbClr val="FF0000"/>
                </a:solidFill>
                <a:latin typeface="宋体" panose="02010600030101010101" pitchFamily="2" charset="-122"/>
                <a:ea typeface="宋体" panose="02010600030101010101" pitchFamily="2" charset="-122"/>
              </a:rPr>
              <a:t>合并内脏癌肿</a:t>
            </a: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，年老者更高， </a:t>
            </a:r>
            <a:r>
              <a:rPr lang="en-US" altLang="zh-CN" sz="1600" b="1" dirty="0">
                <a:solidFill>
                  <a:srgbClr val="FF0000"/>
                </a:solidFill>
                <a:latin typeface="宋体" panose="02010600030101010101" pitchFamily="2" charset="-122"/>
                <a:ea typeface="宋体" panose="02010600030101010101" pitchFamily="2" charset="-122"/>
              </a:rPr>
              <a:t>51</a:t>
            </a:r>
            <a:r>
              <a:rPr lang="zh-CN" altLang="en-US" sz="1600" b="1" dirty="0">
                <a:solidFill>
                  <a:srgbClr val="FF0000"/>
                </a:solidFill>
                <a:latin typeface="宋体" panose="02010600030101010101" pitchFamily="2" charset="-122"/>
                <a:ea typeface="宋体" panose="02010600030101010101" pitchFamily="2" charset="-122"/>
              </a:rPr>
              <a:t>岁以上的带状疱疹病人合并癌肿达</a:t>
            </a:r>
            <a:r>
              <a:rPr lang="en-US" altLang="zh-CN" sz="1600" b="1" dirty="0">
                <a:solidFill>
                  <a:srgbClr val="FF0000"/>
                </a:solidFill>
                <a:latin typeface="宋体" panose="02010600030101010101" pitchFamily="2" charset="-122"/>
                <a:ea typeface="宋体" panose="02010600030101010101" pitchFamily="2" charset="-122"/>
              </a:rPr>
              <a:t>18</a:t>
            </a:r>
            <a:r>
              <a:rPr lang="en-US" altLang="zh-CN" sz="1600" b="1" dirty="0" smtClean="0">
                <a:solidFill>
                  <a:srgbClr val="FF0000"/>
                </a:solidFill>
                <a:latin typeface="宋体" panose="02010600030101010101" pitchFamily="2" charset="-122"/>
                <a:ea typeface="宋体" panose="02010600030101010101" pitchFamily="2" charset="-122"/>
              </a:rPr>
              <a:t>%</a:t>
            </a: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a:t>
            </a:r>
            <a:r>
              <a:rPr lang="zh-CN" altLang="en-US" sz="1600" b="1" dirty="0">
                <a:solidFill>
                  <a:srgbClr val="1C1C1C"/>
                </a:solidFill>
                <a:latin typeface="宋体" panose="02010600030101010101" pitchFamily="2" charset="-122"/>
                <a:ea typeface="宋体" panose="02010600030101010101" pitchFamily="2" charset="-122"/>
              </a:rPr>
              <a:t>特别是一些以前得带状疱疹的人，到了中老年，</a:t>
            </a:r>
            <a:r>
              <a:rPr lang="zh-CN" altLang="en-US" sz="1600" b="1" dirty="0">
                <a:solidFill>
                  <a:srgbClr val="FF0000"/>
                </a:solidFill>
                <a:latin typeface="宋体" panose="02010600030101010101" pitchFamily="2" charset="-122"/>
                <a:ea typeface="宋体" panose="02010600030101010101" pitchFamily="2" charset="-122"/>
              </a:rPr>
              <a:t>又第二次发作，这就更有可能提示之后的癌症发生可能</a:t>
            </a:r>
            <a:r>
              <a:rPr lang="zh-CN" altLang="en-US" sz="1600" b="1" dirty="0" smtClean="0">
                <a:solidFill>
                  <a:schemeClr val="tx1">
                    <a:lumMod val="90000"/>
                    <a:lumOff val="10000"/>
                  </a:schemeClr>
                </a:solidFill>
                <a:latin typeface="宋体" panose="02010600030101010101" pitchFamily="2" charset="-122"/>
                <a:ea typeface="宋体" panose="02010600030101010101" pitchFamily="2" charset="-122"/>
              </a:rPr>
              <a:t>。</a:t>
            </a:r>
            <a:endParaRPr lang="en-US" altLang="zh-CN" sz="1600" b="1" dirty="0" smtClean="0">
              <a:solidFill>
                <a:schemeClr val="tx1">
                  <a:lumMod val="90000"/>
                  <a:lumOff val="10000"/>
                </a:schemeClr>
              </a:solidFill>
              <a:latin typeface="宋体" panose="02010600030101010101" pitchFamily="2" charset="-122"/>
              <a:ea typeface="宋体" panose="02010600030101010101" pitchFamily="2" charset="-122"/>
            </a:endParaRPr>
          </a:p>
          <a:p>
            <a:pPr marL="342900" indent="-342900" algn="just">
              <a:lnSpc>
                <a:spcPct val="200000"/>
              </a:lnSpc>
              <a:buFont typeface="Wingdings" panose="05000000000000000000" pitchFamily="2" charset="2"/>
              <a:buChar char="Ø"/>
            </a:pP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 </a:t>
            </a:r>
            <a:r>
              <a:rPr lang="zh-CN" altLang="en-US" sz="1600" b="1" dirty="0" smtClean="0">
                <a:solidFill>
                  <a:srgbClr val="FF0000"/>
                </a:solidFill>
                <a:latin typeface="宋体" panose="02010600030101010101" pitchFamily="2" charset="-122"/>
                <a:ea typeface="宋体" panose="02010600030101010101" pitchFamily="2" charset="-122"/>
              </a:rPr>
              <a:t>季德</a:t>
            </a:r>
            <a:r>
              <a:rPr lang="zh-CN" altLang="en-US" sz="1600" b="1" dirty="0">
                <a:solidFill>
                  <a:srgbClr val="FF0000"/>
                </a:solidFill>
                <a:latin typeface="宋体" panose="02010600030101010101" pitchFamily="2" charset="-122"/>
                <a:ea typeface="宋体" panose="02010600030101010101" pitchFamily="2" charset="-122"/>
              </a:rPr>
              <a:t>胜蛇药</a:t>
            </a:r>
            <a:r>
              <a:rPr lang="zh-CN" altLang="en-US" sz="1600" b="1" dirty="0" smtClean="0">
                <a:solidFill>
                  <a:srgbClr val="FF0000"/>
                </a:solidFill>
                <a:latin typeface="宋体" panose="02010600030101010101" pitchFamily="2" charset="-122"/>
                <a:ea typeface="宋体" panose="02010600030101010101" pitchFamily="2" charset="-122"/>
              </a:rPr>
              <a:t>片</a:t>
            </a: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治疗</a:t>
            </a:r>
            <a:r>
              <a:rPr lang="zh-CN" altLang="en-US" sz="1600" b="1" dirty="0" smtClean="0">
                <a:solidFill>
                  <a:schemeClr val="tx1">
                    <a:lumMod val="90000"/>
                    <a:lumOff val="10000"/>
                  </a:schemeClr>
                </a:solidFill>
                <a:latin typeface="宋体" panose="02010600030101010101" pitchFamily="2" charset="-122"/>
                <a:ea typeface="宋体" panose="02010600030101010101" pitchFamily="2" charset="-122"/>
              </a:rPr>
              <a:t>单纯疱疹</a:t>
            </a:r>
            <a:r>
              <a:rPr lang="zh-CN" altLang="en-US" sz="1600" b="1" dirty="0">
                <a:solidFill>
                  <a:schemeClr val="tx1">
                    <a:lumMod val="90000"/>
                    <a:lumOff val="10000"/>
                  </a:schemeClr>
                </a:solidFill>
                <a:latin typeface="宋体" panose="02010600030101010101" pitchFamily="2" charset="-122"/>
                <a:ea typeface="宋体" panose="02010600030101010101" pitchFamily="2" charset="-122"/>
              </a:rPr>
              <a:t>病毒，尤其是水痘带状疱疹病毒</a:t>
            </a:r>
            <a:r>
              <a:rPr lang="zh-CN" altLang="en-US" sz="1600" b="1" dirty="0" smtClean="0">
                <a:solidFill>
                  <a:schemeClr val="tx1">
                    <a:lumMod val="90000"/>
                    <a:lumOff val="10000"/>
                  </a:schemeClr>
                </a:solidFill>
                <a:latin typeface="宋体" panose="02010600030101010101" pitchFamily="2" charset="-122"/>
                <a:ea typeface="宋体" panose="02010600030101010101" pitchFamily="2" charset="-122"/>
              </a:rPr>
              <a:t>感染，具有</a:t>
            </a:r>
            <a:r>
              <a:rPr lang="zh-CN" altLang="en-US" sz="1600" b="1" dirty="0">
                <a:solidFill>
                  <a:srgbClr val="FF0000"/>
                </a:solidFill>
                <a:latin typeface="宋体" panose="02010600030101010101" pitchFamily="2" charset="-122"/>
                <a:ea typeface="宋体" panose="02010600030101010101" pitchFamily="2" charset="-122"/>
              </a:rPr>
              <a:t>抑制病毒生长</a:t>
            </a:r>
            <a:r>
              <a:rPr lang="zh-CN" altLang="en-US" sz="1600" b="1" dirty="0" smtClean="0">
                <a:solidFill>
                  <a:srgbClr val="FF0000"/>
                </a:solidFill>
                <a:latin typeface="宋体" panose="02010600030101010101" pitchFamily="2" charset="-122"/>
                <a:ea typeface="宋体" panose="02010600030101010101" pitchFamily="2" charset="-122"/>
              </a:rPr>
              <a:t>，呈</a:t>
            </a:r>
            <a:r>
              <a:rPr lang="zh-CN" altLang="en-US" sz="1600" b="1" dirty="0">
                <a:solidFill>
                  <a:srgbClr val="FF0000"/>
                </a:solidFill>
                <a:latin typeface="宋体" panose="02010600030101010101" pitchFamily="2" charset="-122"/>
                <a:ea typeface="宋体" panose="02010600030101010101" pitchFamily="2" charset="-122"/>
              </a:rPr>
              <a:t>时间</a:t>
            </a:r>
            <a:r>
              <a:rPr lang="zh-CN" altLang="en-US" sz="1600" b="1" dirty="0" smtClean="0">
                <a:solidFill>
                  <a:srgbClr val="FF0000"/>
                </a:solidFill>
                <a:latin typeface="宋体" panose="02010600030101010101" pitchFamily="2" charset="-122"/>
                <a:ea typeface="宋体" panose="02010600030101010101" pitchFamily="2" charset="-122"/>
              </a:rPr>
              <a:t>依赖性</a:t>
            </a:r>
            <a:r>
              <a:rPr lang="zh-CN" altLang="en-US" sz="1600" b="1" dirty="0" smtClean="0">
                <a:solidFill>
                  <a:srgbClr val="1C1C1C"/>
                </a:solidFill>
                <a:latin typeface="宋体" panose="02010600030101010101" pitchFamily="2" charset="-122"/>
                <a:ea typeface="宋体" panose="02010600030101010101" pitchFamily="2" charset="-122"/>
              </a:rPr>
              <a:t>的特性</a:t>
            </a:r>
            <a:r>
              <a:rPr lang="zh-CN" altLang="en-US" sz="1600" b="1" dirty="0" smtClean="0">
                <a:solidFill>
                  <a:schemeClr val="tx1">
                    <a:lumMod val="90000"/>
                    <a:lumOff val="10000"/>
                  </a:schemeClr>
                </a:solidFill>
                <a:latin typeface="宋体" panose="02010600030101010101" pitchFamily="2" charset="-122"/>
                <a:ea typeface="宋体" panose="02010600030101010101" pitchFamily="2" charset="-122"/>
              </a:rPr>
              <a:t>。</a:t>
            </a:r>
            <a:r>
              <a:rPr lang="zh-CN" altLang="en-US" sz="1600" b="1" dirty="0">
                <a:solidFill>
                  <a:srgbClr val="FF0000"/>
                </a:solidFill>
                <a:latin typeface="宋体" panose="02010600030101010101" pitchFamily="2" charset="-122"/>
                <a:ea typeface="宋体" panose="02010600030101010101" pitchFamily="2" charset="-122"/>
              </a:rPr>
              <a:t>在抗疱疹病毒作用方面，具有低细胞毒性及高效的抗疱疹病毒</a:t>
            </a:r>
            <a:r>
              <a:rPr lang="zh-CN" altLang="en-US" sz="1600" b="1" dirty="0" smtClean="0">
                <a:solidFill>
                  <a:srgbClr val="FF0000"/>
                </a:solidFill>
                <a:latin typeface="宋体" panose="02010600030101010101" pitchFamily="2" charset="-122"/>
                <a:ea typeface="宋体" panose="02010600030101010101" pitchFamily="2" charset="-122"/>
              </a:rPr>
              <a:t>作用</a:t>
            </a:r>
            <a:r>
              <a:rPr lang="zh-CN" altLang="en-US" sz="1600" b="1" dirty="0" smtClean="0">
                <a:solidFill>
                  <a:schemeClr val="tx1">
                    <a:lumMod val="90000"/>
                    <a:lumOff val="10000"/>
                  </a:schemeClr>
                </a:solidFill>
                <a:latin typeface="宋体" panose="02010600030101010101" pitchFamily="2" charset="-122"/>
                <a:ea typeface="宋体" panose="02010600030101010101" pitchFamily="2" charset="-122"/>
              </a:rPr>
              <a:t>。</a:t>
            </a:r>
            <a:endParaRPr lang="zh-CN" altLang="en-US" sz="1600" b="1" dirty="0">
              <a:solidFill>
                <a:schemeClr val="tx1">
                  <a:lumMod val="90000"/>
                  <a:lumOff val="10000"/>
                </a:schemeClr>
              </a:solidFill>
              <a:latin typeface="宋体" panose="02010600030101010101" pitchFamily="2" charset="-122"/>
              <a:ea typeface="宋体" panose="02010600030101010101" pitchFamily="2" charset="-122"/>
            </a:endParaRPr>
          </a:p>
        </p:txBody>
      </p:sp>
      <p:pic>
        <p:nvPicPr>
          <p:cNvPr id="7"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extLst>
      <p:ext uri="{BB962C8B-B14F-4D97-AF65-F5344CB8AC3E}">
        <p14:creationId xmlns:p14="http://schemas.microsoft.com/office/powerpoint/2010/main" xmlns="" val="125347716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5310" y="265112"/>
            <a:ext cx="7741145" cy="715616"/>
          </a:xfrm>
        </p:spPr>
        <p:txBody>
          <a:bodyPr/>
          <a:lstStyle/>
          <a:p>
            <a:r>
              <a:rPr lang="zh-CN" altLang="en-US" sz="3600" b="1" dirty="0" smtClean="0">
                <a:solidFill>
                  <a:srgbClr val="006600"/>
                </a:solidFill>
                <a:latin typeface="华文新魏" pitchFamily="2" charset="-122"/>
                <a:ea typeface="华文新魏" pitchFamily="2" charset="-122"/>
              </a:rPr>
              <a:t>季德胜蛇药片治疗癌症带状疱疹</a:t>
            </a:r>
            <a:endParaRPr lang="zh-CN" altLang="en-US" sz="3600" b="1" dirty="0">
              <a:solidFill>
                <a:srgbClr val="00660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
        <p:nvSpPr>
          <p:cNvPr id="10" name="TextBox 5"/>
          <p:cNvSpPr txBox="1">
            <a:spLocks noChangeArrowheads="1"/>
          </p:cNvSpPr>
          <p:nvPr/>
        </p:nvSpPr>
        <p:spPr bwMode="auto">
          <a:xfrm>
            <a:off x="1132585" y="1146175"/>
            <a:ext cx="7358063"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2800" b="1" dirty="0">
                <a:solidFill>
                  <a:schemeClr val="bg1"/>
                </a:solidFill>
                <a:ea typeface="宋体" panose="02010600030101010101" pitchFamily="2" charset="-122"/>
              </a:rPr>
              <a:t> </a:t>
            </a:r>
            <a:endParaRPr lang="zh-CN" altLang="en-US" sz="2400" dirty="0">
              <a:ea typeface="宋体" panose="02010600030101010101" pitchFamily="2" charset="-122"/>
            </a:endParaRPr>
          </a:p>
        </p:txBody>
      </p:sp>
      <p:sp>
        <p:nvSpPr>
          <p:cNvPr id="16" name="Rectangle 5"/>
          <p:cNvSpPr>
            <a:spLocks noChangeArrowheads="1"/>
          </p:cNvSpPr>
          <p:nvPr/>
        </p:nvSpPr>
        <p:spPr bwMode="auto">
          <a:xfrm>
            <a:off x="637188" y="5014483"/>
            <a:ext cx="7966268" cy="571500"/>
          </a:xfrm>
          <a:prstGeom prst="rect">
            <a:avLst/>
          </a:prstGeom>
          <a:solidFill>
            <a:srgbClr val="FF99CC">
              <a:alpha val="43137"/>
            </a:srgbClr>
          </a:solidFill>
          <a:ln w="9525" algn="ctr">
            <a:solidFill>
              <a:schemeClr val="bg1"/>
            </a:solidFill>
            <a:miter lim="800000"/>
            <a:headEnd/>
            <a:tailEnd/>
          </a:ln>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t>黄厚德</a:t>
            </a:r>
            <a:r>
              <a:rPr lang="en-US" altLang="zh-CN" sz="1400" dirty="0"/>
              <a:t>,</a:t>
            </a:r>
            <a:r>
              <a:rPr lang="zh-CN" altLang="en-US" sz="1400" dirty="0"/>
              <a:t>汤德梅</a:t>
            </a:r>
            <a:r>
              <a:rPr lang="en-US" altLang="zh-CN" sz="1400" dirty="0"/>
              <a:t>,</a:t>
            </a:r>
            <a:r>
              <a:rPr lang="zh-CN" altLang="en-US" sz="1400" dirty="0"/>
              <a:t>张保如</a:t>
            </a:r>
            <a:r>
              <a:rPr lang="en-US" altLang="zh-CN" sz="1400" dirty="0"/>
              <a:t>. </a:t>
            </a:r>
            <a:r>
              <a:rPr lang="zh-CN" altLang="en-US" sz="1400" dirty="0"/>
              <a:t>季德胜蛇药片与阿昔洛韦片对比治疗带状疱疹的疗效观察</a:t>
            </a:r>
            <a:r>
              <a:rPr lang="en-US" altLang="zh-CN" sz="1400" dirty="0"/>
              <a:t>[J]. </a:t>
            </a:r>
            <a:endParaRPr lang="en-US" altLang="zh-CN" sz="1400" dirty="0" smtClean="0"/>
          </a:p>
          <a:p>
            <a:pPr eaLnBrk="1" hangingPunct="1"/>
            <a:r>
              <a:rPr lang="zh-CN" altLang="en-US" sz="1400" dirty="0" smtClean="0"/>
              <a:t>临床</a:t>
            </a:r>
            <a:r>
              <a:rPr lang="zh-CN" altLang="en-US" sz="1400" dirty="0"/>
              <a:t>皮肤科杂志</a:t>
            </a:r>
            <a:r>
              <a:rPr lang="en-US" altLang="zh-CN" sz="1400" dirty="0"/>
              <a:t>,1996,(03):54.</a:t>
            </a:r>
            <a:endParaRPr lang="zh-CN" altLang="en-US" sz="1400" dirty="0"/>
          </a:p>
        </p:txBody>
      </p:sp>
      <p:sp>
        <p:nvSpPr>
          <p:cNvPr id="17" name="Text Box 6"/>
          <p:cNvSpPr txBox="1">
            <a:spLocks noChangeArrowheads="1"/>
          </p:cNvSpPr>
          <p:nvPr/>
        </p:nvSpPr>
        <p:spPr bwMode="auto">
          <a:xfrm>
            <a:off x="611981" y="1286504"/>
            <a:ext cx="7991475" cy="3278187"/>
          </a:xfrm>
          <a:prstGeom prst="rect">
            <a:avLst/>
          </a:prstGeom>
          <a:noFill/>
          <a:ln w="9525">
            <a:noFill/>
            <a:miter lim="800000"/>
            <a:headEnd/>
            <a:tailEnd/>
          </a:ln>
        </p:spPr>
        <p:txBody>
          <a:bodyPr>
            <a:spAutoFit/>
          </a:bodyPr>
          <a:lstStyle/>
          <a:p>
            <a:pPr algn="just">
              <a:lnSpc>
                <a:spcPct val="150000"/>
              </a:lnSpc>
              <a:spcBef>
                <a:spcPct val="50000"/>
              </a:spcBef>
              <a:defRPr/>
            </a:pPr>
            <a:r>
              <a:rPr lang="zh-CN" altLang="en-US" b="1" dirty="0">
                <a:latin typeface="宋体" pitchFamily="2" charset="-122"/>
              </a:rPr>
              <a:t>北京协和医院、上海闵行区中心医院治疗带状疱疹</a:t>
            </a:r>
            <a:r>
              <a:rPr lang="en-US" altLang="zh-CN" b="1" dirty="0">
                <a:latin typeface="宋体" pitchFamily="2" charset="-122"/>
              </a:rPr>
              <a:t>89</a:t>
            </a:r>
            <a:r>
              <a:rPr lang="zh-CN" altLang="en-US" b="1" dirty="0">
                <a:latin typeface="宋体" pitchFamily="2" charset="-122"/>
              </a:rPr>
              <a:t>例</a:t>
            </a:r>
            <a:endParaRPr lang="en-US" altLang="zh-CN" b="1" dirty="0">
              <a:latin typeface="宋体" pitchFamily="2" charset="-122"/>
            </a:endParaRPr>
          </a:p>
          <a:p>
            <a:pPr algn="just">
              <a:lnSpc>
                <a:spcPct val="150000"/>
              </a:lnSpc>
              <a:buFontTx/>
              <a:buBlip>
                <a:blip r:embed="rId4"/>
              </a:buBlip>
              <a:defRPr/>
            </a:pPr>
            <a:r>
              <a:rPr lang="zh-CN" altLang="en-US" b="1" dirty="0">
                <a:solidFill>
                  <a:srgbClr val="C00000"/>
                </a:solidFill>
                <a:latin typeface="宋体" pitchFamily="2" charset="-122"/>
              </a:rPr>
              <a:t>治疗方法：</a:t>
            </a:r>
            <a:endParaRPr lang="en-US" altLang="zh-CN" dirty="0">
              <a:latin typeface="+mn-ea"/>
              <a:ea typeface="+mn-ea"/>
            </a:endParaRPr>
          </a:p>
          <a:p>
            <a:pPr>
              <a:lnSpc>
                <a:spcPct val="150000"/>
              </a:lnSpc>
              <a:defRPr/>
            </a:pPr>
            <a:r>
              <a:rPr lang="en-US" altLang="zh-CN" dirty="0">
                <a:latin typeface="宋体" pitchFamily="2" charset="-122"/>
              </a:rPr>
              <a:t>   </a:t>
            </a:r>
            <a:r>
              <a:rPr lang="zh-CN" altLang="en-US" b="1" dirty="0">
                <a:solidFill>
                  <a:srgbClr val="FF0000"/>
                </a:solidFill>
                <a:latin typeface="宋体" pitchFamily="2" charset="-122"/>
              </a:rPr>
              <a:t>治疗组：</a:t>
            </a:r>
            <a:r>
              <a:rPr lang="zh-CN" altLang="en-US" dirty="0">
                <a:latin typeface="Arial" charset="0"/>
              </a:rPr>
              <a:t>眼、耳、头部的重症带状疤疹患者，</a:t>
            </a:r>
            <a:r>
              <a:rPr lang="zh-CN" altLang="en-US" dirty="0">
                <a:solidFill>
                  <a:srgbClr val="0000FF"/>
                </a:solidFill>
                <a:latin typeface="Arial" charset="0"/>
              </a:rPr>
              <a:t>口服</a:t>
            </a:r>
            <a:r>
              <a:rPr lang="zh-CN" altLang="en-US" dirty="0">
                <a:latin typeface="Arial" charset="0"/>
              </a:rPr>
              <a:t> </a:t>
            </a:r>
            <a:r>
              <a:rPr lang="en-US" altLang="zh-CN" dirty="0">
                <a:solidFill>
                  <a:srgbClr val="FF0000"/>
                </a:solidFill>
                <a:latin typeface="Arial" charset="0"/>
              </a:rPr>
              <a:t>+ </a:t>
            </a:r>
            <a:r>
              <a:rPr lang="zh-CN" altLang="en-US" dirty="0">
                <a:solidFill>
                  <a:srgbClr val="0000FF"/>
                </a:solidFill>
                <a:latin typeface="Arial" charset="0"/>
              </a:rPr>
              <a:t>外敷季德胜蛇药片</a:t>
            </a:r>
            <a:r>
              <a:rPr lang="en-US" altLang="zh-CN" dirty="0">
                <a:solidFill>
                  <a:srgbClr val="0000FF"/>
                </a:solidFill>
                <a:latin typeface="Arial" charset="0"/>
              </a:rPr>
              <a:t>, </a:t>
            </a:r>
          </a:p>
          <a:p>
            <a:pPr>
              <a:lnSpc>
                <a:spcPct val="150000"/>
              </a:lnSpc>
              <a:defRPr/>
            </a:pPr>
            <a:r>
              <a:rPr lang="en-US" altLang="zh-CN" dirty="0">
                <a:latin typeface="Arial" charset="0"/>
              </a:rPr>
              <a:t>                     </a:t>
            </a:r>
            <a:r>
              <a:rPr lang="zh-CN" altLang="en-US" dirty="0">
                <a:latin typeface="Arial" charset="0"/>
              </a:rPr>
              <a:t>口服每次</a:t>
            </a:r>
            <a:r>
              <a:rPr lang="en-US" altLang="zh-CN" dirty="0">
                <a:latin typeface="Arial" charset="0"/>
              </a:rPr>
              <a:t>4 </a:t>
            </a:r>
            <a:r>
              <a:rPr lang="zh-CN" altLang="en-US" dirty="0">
                <a:latin typeface="Arial" charset="0"/>
              </a:rPr>
              <a:t>片</a:t>
            </a:r>
            <a:r>
              <a:rPr lang="en-US" altLang="zh-CN" dirty="0">
                <a:latin typeface="Arial" charset="0"/>
              </a:rPr>
              <a:t>, </a:t>
            </a:r>
            <a:r>
              <a:rPr lang="zh-CN" altLang="en-US" dirty="0">
                <a:latin typeface="Arial" charset="0"/>
              </a:rPr>
              <a:t>每日</a:t>
            </a:r>
            <a:r>
              <a:rPr lang="en-US" altLang="zh-CN" dirty="0">
                <a:latin typeface="Arial" charset="0"/>
              </a:rPr>
              <a:t>2 </a:t>
            </a:r>
            <a:r>
              <a:rPr lang="zh-CN" altLang="en-US" dirty="0">
                <a:latin typeface="Arial" charset="0"/>
              </a:rPr>
              <a:t>次；普通患者直接外敷，每日</a:t>
            </a:r>
            <a:r>
              <a:rPr lang="en-US" altLang="zh-CN" dirty="0">
                <a:latin typeface="Arial" charset="0"/>
              </a:rPr>
              <a:t>2-3</a:t>
            </a:r>
            <a:r>
              <a:rPr lang="zh-CN" altLang="en-US" dirty="0">
                <a:latin typeface="Arial" charset="0"/>
              </a:rPr>
              <a:t>次；</a:t>
            </a:r>
            <a:endParaRPr lang="en-US" altLang="zh-CN" dirty="0">
              <a:latin typeface="Arial" charset="0"/>
            </a:endParaRPr>
          </a:p>
          <a:p>
            <a:pPr>
              <a:lnSpc>
                <a:spcPct val="150000"/>
              </a:lnSpc>
              <a:defRPr/>
            </a:pPr>
            <a:r>
              <a:rPr lang="zh-CN" altLang="en-US" b="1" dirty="0">
                <a:solidFill>
                  <a:srgbClr val="0000FF"/>
                </a:solidFill>
                <a:latin typeface="宋体" pitchFamily="2" charset="-122"/>
              </a:rPr>
              <a:t>   对照组：</a:t>
            </a:r>
            <a:r>
              <a:rPr lang="zh-CN" altLang="en-US" dirty="0">
                <a:latin typeface="+mn-ea"/>
              </a:rPr>
              <a:t>口服阿昔洛韦片每次</a:t>
            </a:r>
            <a:r>
              <a:rPr lang="en-US" altLang="zh-CN" dirty="0">
                <a:latin typeface="+mn-ea"/>
              </a:rPr>
              <a:t>0.2g, </a:t>
            </a:r>
            <a:r>
              <a:rPr lang="zh-CN" altLang="en-US" dirty="0">
                <a:latin typeface="+mn-ea"/>
              </a:rPr>
              <a:t>每日</a:t>
            </a:r>
            <a:r>
              <a:rPr lang="en-US" altLang="zh-CN" dirty="0">
                <a:latin typeface="+mn-ea"/>
              </a:rPr>
              <a:t>5</a:t>
            </a:r>
            <a:r>
              <a:rPr lang="zh-CN" altLang="en-US" dirty="0">
                <a:latin typeface="+mn-ea"/>
              </a:rPr>
              <a:t>次</a:t>
            </a:r>
            <a:r>
              <a:rPr lang="en-US" altLang="zh-CN" dirty="0">
                <a:latin typeface="+mn-ea"/>
              </a:rPr>
              <a:t>, 6</a:t>
            </a:r>
            <a:r>
              <a:rPr lang="zh-CN" altLang="en-US" dirty="0">
                <a:latin typeface="+mn-ea"/>
              </a:rPr>
              <a:t>日为一疗程；</a:t>
            </a:r>
            <a:endParaRPr lang="en-US" altLang="zh-CN" dirty="0">
              <a:latin typeface="宋体" pitchFamily="2" charset="-122"/>
            </a:endParaRPr>
          </a:p>
          <a:p>
            <a:pPr algn="just">
              <a:lnSpc>
                <a:spcPct val="150000"/>
              </a:lnSpc>
              <a:spcBef>
                <a:spcPct val="50000"/>
              </a:spcBef>
              <a:buFontTx/>
              <a:buBlip>
                <a:blip r:embed="rId4"/>
              </a:buBlip>
              <a:defRPr/>
            </a:pPr>
            <a:r>
              <a:rPr lang="zh-CN" altLang="en-US" b="1" dirty="0">
                <a:solidFill>
                  <a:srgbClr val="C00000"/>
                </a:solidFill>
                <a:latin typeface="宋体" pitchFamily="2" charset="-122"/>
              </a:rPr>
              <a:t>治疗结果：</a:t>
            </a:r>
            <a:r>
              <a:rPr lang="zh-CN" altLang="en-US" dirty="0">
                <a:latin typeface="宋体" pitchFamily="2" charset="-122"/>
              </a:rPr>
              <a:t>治疗组总显效率明显高于对照组，且在止疱、结痂、止痛时间</a:t>
            </a:r>
            <a:endParaRPr lang="en-US" altLang="zh-CN" dirty="0">
              <a:latin typeface="宋体" pitchFamily="2" charset="-122"/>
            </a:endParaRPr>
          </a:p>
          <a:p>
            <a:pPr algn="just">
              <a:lnSpc>
                <a:spcPct val="150000"/>
              </a:lnSpc>
              <a:spcBef>
                <a:spcPct val="50000"/>
              </a:spcBef>
              <a:defRPr/>
            </a:pPr>
            <a:r>
              <a:rPr lang="zh-CN" altLang="en-US" dirty="0">
                <a:latin typeface="宋体" pitchFamily="2" charset="-122"/>
              </a:rPr>
              <a:t>            方面亦优于对照组。</a:t>
            </a:r>
            <a:endParaRPr lang="zh-CN" altLang="en-US" dirty="0">
              <a:solidFill>
                <a:srgbClr val="996633"/>
              </a:solidFill>
              <a:latin typeface="Arial" charset="0"/>
            </a:endParaRPr>
          </a:p>
        </p:txBody>
      </p:sp>
    </p:spTree>
    <p:extLst>
      <p:ext uri="{BB962C8B-B14F-4D97-AF65-F5344CB8AC3E}">
        <p14:creationId xmlns:p14="http://schemas.microsoft.com/office/powerpoint/2010/main" xmlns="" val="14558268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t="3130"/>
          <a:stretch>
            <a:fillRect/>
          </a:stretch>
        </p:blipFill>
        <p:spPr bwMode="auto">
          <a:xfrm>
            <a:off x="1571625" y="1071546"/>
            <a:ext cx="5664200" cy="4808537"/>
          </a:xfrm>
          <a:prstGeom prst="rect">
            <a:avLst/>
          </a:prstGeom>
          <a:noFill/>
          <a:ln w="9525">
            <a:noFill/>
            <a:miter lim="800000"/>
            <a:headEnd/>
            <a:tailEnd/>
          </a:ln>
        </p:spPr>
      </p:pic>
      <p:sp>
        <p:nvSpPr>
          <p:cNvPr id="12291" name="TextBox 4"/>
          <p:cNvSpPr txBox="1">
            <a:spLocks noChangeArrowheads="1"/>
          </p:cNvSpPr>
          <p:nvPr/>
        </p:nvSpPr>
        <p:spPr bwMode="auto">
          <a:xfrm>
            <a:off x="2286000" y="333357"/>
            <a:ext cx="5214938" cy="523875"/>
          </a:xfrm>
          <a:prstGeom prst="rect">
            <a:avLst/>
          </a:prstGeom>
          <a:noFill/>
          <a:ln w="9525">
            <a:noFill/>
            <a:miter lim="800000"/>
            <a:headEnd/>
            <a:tailEnd/>
          </a:ln>
        </p:spPr>
        <p:txBody>
          <a:bodyPr>
            <a:spAutoFit/>
          </a:bodyPr>
          <a:lstStyle/>
          <a:p>
            <a:r>
              <a:rPr lang="en-US" altLang="zh-CN" sz="2800" b="1" dirty="0">
                <a:solidFill>
                  <a:srgbClr val="006600"/>
                </a:solidFill>
                <a:latin typeface="黑体" pitchFamily="49" charset="-122"/>
                <a:ea typeface="黑体" pitchFamily="49" charset="-122"/>
              </a:rPr>
              <a:t>1982</a:t>
            </a:r>
            <a:r>
              <a:rPr lang="zh-CN" altLang="en-US" sz="2800" b="1" dirty="0">
                <a:solidFill>
                  <a:srgbClr val="006600"/>
                </a:solidFill>
                <a:latin typeface="黑体" pitchFamily="49" charset="-122"/>
                <a:ea typeface="黑体" pitchFamily="49" charset="-122"/>
              </a:rPr>
              <a:t>年获“国家银质奖”</a:t>
            </a:r>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5311" y="265112"/>
            <a:ext cx="7344816" cy="1143000"/>
          </a:xfrm>
        </p:spPr>
        <p:txBody>
          <a:bodyPr/>
          <a:lstStyle/>
          <a:p>
            <a:r>
              <a:rPr lang="zh-CN" altLang="en-US" sz="3600" b="1" dirty="0" smtClean="0">
                <a:solidFill>
                  <a:srgbClr val="006600"/>
                </a:solidFill>
                <a:latin typeface="华文新魏" pitchFamily="2" charset="-122"/>
                <a:ea typeface="华文新魏" pitchFamily="2" charset="-122"/>
              </a:rPr>
              <a:t>季德胜蛇药片治疗化疗性静脉炎</a:t>
            </a:r>
            <a:endParaRPr lang="zh-CN" altLang="en-US" sz="3600" b="1" dirty="0">
              <a:solidFill>
                <a:srgbClr val="00660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550" y="2924944"/>
            <a:ext cx="7078662" cy="1995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 Box 6"/>
          <p:cNvSpPr txBox="1">
            <a:spLocks noChangeArrowheads="1"/>
          </p:cNvSpPr>
          <p:nvPr/>
        </p:nvSpPr>
        <p:spPr bwMode="auto">
          <a:xfrm>
            <a:off x="971550" y="1268413"/>
            <a:ext cx="7200900"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ts val="2800"/>
              </a:lnSpc>
            </a:pPr>
            <a:r>
              <a:rPr lang="zh-CN" altLang="en-US" b="1" dirty="0">
                <a:solidFill>
                  <a:schemeClr val="accent3">
                    <a:lumMod val="40000"/>
                    <a:lumOff val="60000"/>
                  </a:schemeClr>
                </a:solidFill>
                <a:latin typeface="宋体" panose="02010600030101010101" pitchFamily="2" charset="-122"/>
                <a:ea typeface="宋体" panose="02010600030101010101" pitchFamily="2" charset="-122"/>
              </a:rPr>
              <a:t>    </a:t>
            </a:r>
            <a:r>
              <a:rPr lang="zh-CN" altLang="en-US" b="1" dirty="0">
                <a:latin typeface="宋体" panose="02010600030101010101" pitchFamily="2" charset="-122"/>
                <a:ea typeface="宋体" panose="02010600030101010101" pitchFamily="2" charset="-122"/>
              </a:rPr>
              <a:t>河南省平顶山市第二人民医院用季德胜蛇药片外用治疗静脉炎</a:t>
            </a:r>
            <a:r>
              <a:rPr lang="en-US" altLang="zh-CN" b="1" dirty="0">
                <a:latin typeface="宋体" panose="02010600030101010101" pitchFamily="2" charset="-122"/>
                <a:ea typeface="宋体" panose="02010600030101010101" pitchFamily="2" charset="-122"/>
              </a:rPr>
              <a:t>79</a:t>
            </a:r>
            <a:r>
              <a:rPr lang="zh-CN" altLang="en-US" b="1" dirty="0">
                <a:latin typeface="宋体" panose="02010600030101010101" pitchFamily="2" charset="-122"/>
                <a:ea typeface="宋体" panose="02010600030101010101" pitchFamily="2" charset="-122"/>
              </a:rPr>
              <a:t>例。对照组</a:t>
            </a:r>
            <a:r>
              <a:rPr lang="en-US" altLang="zh-CN" b="1" dirty="0">
                <a:latin typeface="宋体" panose="02010600030101010101" pitchFamily="2" charset="-122"/>
                <a:ea typeface="宋体" panose="02010600030101010101" pitchFamily="2" charset="-122"/>
              </a:rPr>
              <a:t>39</a:t>
            </a:r>
            <a:r>
              <a:rPr lang="zh-CN" altLang="en-US" b="1" dirty="0">
                <a:latin typeface="宋体" panose="02010600030101010101" pitchFamily="2" charset="-122"/>
                <a:ea typeface="宋体" panose="02010600030101010101" pitchFamily="2" charset="-122"/>
              </a:rPr>
              <a:t>例，</a:t>
            </a:r>
            <a:r>
              <a:rPr lang="zh-CN" altLang="en-US" b="1" dirty="0">
                <a:ea typeface="宋体" panose="02010600030101010101" pitchFamily="2" charset="-122"/>
              </a:rPr>
              <a:t>常规应用</a:t>
            </a:r>
            <a:r>
              <a:rPr lang="en-US" altLang="zh-CN" b="1" dirty="0">
                <a:ea typeface="宋体" panose="02010600030101010101" pitchFamily="2" charset="-122"/>
              </a:rPr>
              <a:t>50</a:t>
            </a:r>
            <a:r>
              <a:rPr lang="zh-CN" altLang="en-US" b="1" dirty="0">
                <a:ea typeface="宋体" panose="02010600030101010101" pitchFamily="2" charset="-122"/>
              </a:rPr>
              <a:t>％硫酸镁浸湿的无菌纱布湿敷的方法治疗</a:t>
            </a:r>
            <a:r>
              <a:rPr lang="zh-CN" altLang="en-US" b="1" dirty="0">
                <a:latin typeface="宋体" panose="02010600030101010101" pitchFamily="2" charset="-122"/>
                <a:ea typeface="宋体" panose="02010600030101010101" pitchFamily="2" charset="-122"/>
              </a:rPr>
              <a:t>；治疗组</a:t>
            </a:r>
            <a:r>
              <a:rPr lang="en-US" altLang="zh-CN" b="1" dirty="0">
                <a:latin typeface="宋体" panose="02010600030101010101" pitchFamily="2" charset="-122"/>
                <a:ea typeface="宋体" panose="02010600030101010101" pitchFamily="2" charset="-122"/>
              </a:rPr>
              <a:t>40</a:t>
            </a:r>
            <a:r>
              <a:rPr lang="zh-CN" altLang="en-US" b="1" dirty="0">
                <a:latin typeface="宋体" panose="02010600030101010101" pitchFamily="2" charset="-122"/>
                <a:ea typeface="宋体" panose="02010600030101010101" pitchFamily="2" charset="-122"/>
              </a:rPr>
              <a:t>例，</a:t>
            </a:r>
            <a:r>
              <a:rPr lang="zh-CN" altLang="en-US" b="1" dirty="0">
                <a:ea typeface="宋体" panose="02010600030101010101" pitchFamily="2" charset="-122"/>
              </a:rPr>
              <a:t>采用季德胜蛇药加蜂蜜调匀成膏涂抹静脉炎患处的皮肤的方法治疗</a:t>
            </a:r>
            <a:r>
              <a:rPr lang="zh-CN" altLang="en-US" b="1" dirty="0">
                <a:latin typeface="宋体" panose="02010600030101010101" pitchFamily="2" charset="-122"/>
                <a:ea typeface="宋体" panose="02010600030101010101" pitchFamily="2" charset="-122"/>
              </a:rPr>
              <a:t>。</a:t>
            </a:r>
            <a:endParaRPr lang="en-US" altLang="zh-CN" b="1" dirty="0">
              <a:latin typeface="宋体" panose="02010600030101010101" pitchFamily="2" charset="-122"/>
              <a:ea typeface="宋体" panose="02010600030101010101" pitchFamily="2" charset="-122"/>
            </a:endParaRPr>
          </a:p>
          <a:p>
            <a:pPr algn="just">
              <a:lnSpc>
                <a:spcPts val="2500"/>
              </a:lnSpc>
            </a:pPr>
            <a:endParaRPr lang="en-US" altLang="zh-CN" dirty="0">
              <a:solidFill>
                <a:srgbClr val="CC3300"/>
              </a:solidFill>
              <a:latin typeface="宋体" panose="02010600030101010101" pitchFamily="2" charset="-122"/>
              <a:ea typeface="宋体" panose="02010600030101010101" pitchFamily="2" charset="-122"/>
            </a:endParaRPr>
          </a:p>
          <a:p>
            <a:pPr algn="just">
              <a:lnSpc>
                <a:spcPts val="2500"/>
              </a:lnSpc>
            </a:pPr>
            <a:endParaRPr lang="en-US" altLang="zh-CN" dirty="0">
              <a:solidFill>
                <a:srgbClr val="CC3300"/>
              </a:solidFill>
              <a:latin typeface="宋体" panose="02010600030101010101" pitchFamily="2" charset="-122"/>
              <a:ea typeface="宋体" panose="02010600030101010101" pitchFamily="2" charset="-122"/>
            </a:endParaRPr>
          </a:p>
          <a:p>
            <a:pPr>
              <a:spcBef>
                <a:spcPct val="50000"/>
              </a:spcBef>
            </a:pPr>
            <a:endParaRPr lang="zh-CN" altLang="en-US" dirty="0">
              <a:solidFill>
                <a:srgbClr val="CC3300"/>
              </a:solidFill>
              <a:ea typeface="宋体" panose="02010600030101010101" pitchFamily="2" charset="-122"/>
            </a:endParaRPr>
          </a:p>
        </p:txBody>
      </p:sp>
      <p:sp>
        <p:nvSpPr>
          <p:cNvPr id="14" name="Rectangle 5"/>
          <p:cNvSpPr>
            <a:spLocks noChangeArrowheads="1"/>
          </p:cNvSpPr>
          <p:nvPr/>
        </p:nvSpPr>
        <p:spPr bwMode="auto">
          <a:xfrm>
            <a:off x="1037568" y="5229200"/>
            <a:ext cx="7068864" cy="488726"/>
          </a:xfrm>
          <a:prstGeom prst="rect">
            <a:avLst/>
          </a:prstGeom>
          <a:solidFill>
            <a:srgbClr val="FFCCFF">
              <a:alpha val="42745"/>
            </a:srgbClr>
          </a:solidFill>
          <a:ln w="9525" algn="ctr">
            <a:solidFill>
              <a:schemeClr val="bg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en-US" sz="1400" dirty="0">
                <a:latin typeface="Arial" panose="020B0604020202020204" pitchFamily="34" charset="0"/>
                <a:ea typeface="宋体" panose="02010600030101010101" pitchFamily="2" charset="-122"/>
              </a:rPr>
              <a:t>孙爱丽</a:t>
            </a:r>
            <a:r>
              <a:rPr lang="en-US" altLang="zh-CN" sz="1400" dirty="0">
                <a:latin typeface="Arial" panose="020B0604020202020204" pitchFamily="34" charset="0"/>
                <a:ea typeface="宋体" panose="02010600030101010101" pitchFamily="2" charset="-122"/>
              </a:rPr>
              <a:t>. </a:t>
            </a:r>
            <a:r>
              <a:rPr lang="zh-CN" altLang="en-US" sz="1400" dirty="0">
                <a:latin typeface="Arial" panose="020B0604020202020204" pitchFamily="34" charset="0"/>
                <a:ea typeface="宋体" panose="02010600030101010101" pitchFamily="2" charset="-122"/>
              </a:rPr>
              <a:t>蛇药膏治疗化疗性静脉炎的护理观察</a:t>
            </a:r>
            <a:r>
              <a:rPr lang="en-US" altLang="zh-CN" sz="1400" dirty="0">
                <a:latin typeface="Arial" panose="020B0604020202020204" pitchFamily="34" charset="0"/>
                <a:ea typeface="宋体" panose="02010600030101010101" pitchFamily="2" charset="-122"/>
              </a:rPr>
              <a:t>[J]. </a:t>
            </a:r>
            <a:r>
              <a:rPr lang="zh-CN" altLang="en-US" sz="1400" dirty="0">
                <a:latin typeface="Arial" panose="020B0604020202020204" pitchFamily="34" charset="0"/>
                <a:ea typeface="宋体" panose="02010600030101010101" pitchFamily="2" charset="-122"/>
              </a:rPr>
              <a:t>中国医药指南</a:t>
            </a:r>
            <a:r>
              <a:rPr lang="en-US" altLang="zh-CN" sz="1400" dirty="0">
                <a:latin typeface="Arial" panose="020B0604020202020204" pitchFamily="34" charset="0"/>
                <a:ea typeface="宋体" panose="02010600030101010101" pitchFamily="2" charset="-122"/>
              </a:rPr>
              <a:t>,2012,10(17):337-338.</a:t>
            </a:r>
            <a:endParaRPr lang="zh-CN" altLang="en-US" sz="14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xmlns="" val="5537691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35311" y="265112"/>
            <a:ext cx="7344816" cy="1143000"/>
          </a:xfrm>
        </p:spPr>
        <p:txBody>
          <a:bodyPr/>
          <a:lstStyle/>
          <a:p>
            <a:r>
              <a:rPr lang="zh-CN" altLang="en-US" sz="3600" b="1" dirty="0" smtClean="0">
                <a:solidFill>
                  <a:srgbClr val="006600"/>
                </a:solidFill>
                <a:latin typeface="华文新魏" pitchFamily="2" charset="-122"/>
                <a:ea typeface="华文新魏" pitchFamily="2" charset="-122"/>
              </a:rPr>
              <a:t>季德胜蛇药片治疗化疗性静脉炎</a:t>
            </a:r>
            <a:endParaRPr lang="zh-CN" altLang="en-US" sz="3600" b="1" dirty="0">
              <a:solidFill>
                <a:srgbClr val="006600"/>
              </a:solidFill>
              <a:latin typeface="华文新魏" pitchFamily="2" charset="-122"/>
              <a:ea typeface="华文新魏" pitchFamily="2" charset="-122"/>
            </a:endParaRPr>
          </a:p>
        </p:txBody>
      </p:sp>
      <p:pic>
        <p:nvPicPr>
          <p:cNvPr id="7"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
        <p:nvSpPr>
          <p:cNvPr id="13" name="Text Box 6"/>
          <p:cNvSpPr txBox="1">
            <a:spLocks noChangeArrowheads="1"/>
          </p:cNvSpPr>
          <p:nvPr/>
        </p:nvSpPr>
        <p:spPr bwMode="auto">
          <a:xfrm>
            <a:off x="971550" y="1268413"/>
            <a:ext cx="7200900" cy="1944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nSpc>
                <a:spcPts val="2800"/>
              </a:lnSpc>
            </a:pPr>
            <a:r>
              <a:rPr lang="zh-CN" altLang="en-US" b="1" dirty="0" smtClean="0">
                <a:latin typeface="宋体" panose="02010600030101010101" pitchFamily="2" charset="-122"/>
                <a:ea typeface="宋体" panose="02010600030101010101" pitchFamily="2" charset="-122"/>
              </a:rPr>
              <a:t>    湖北省</a:t>
            </a:r>
            <a:r>
              <a:rPr lang="zh-CN" altLang="en-US" b="1" dirty="0">
                <a:latin typeface="宋体" panose="02010600030101010101" pitchFamily="2" charset="-122"/>
                <a:ea typeface="宋体" panose="02010600030101010101" pitchFamily="2" charset="-122"/>
              </a:rPr>
              <a:t>荆州市</a:t>
            </a:r>
            <a:r>
              <a:rPr lang="zh-CN" altLang="en-US" b="1" dirty="0" smtClean="0">
                <a:latin typeface="宋体" panose="02010600030101010101" pitchFamily="2" charset="-122"/>
                <a:ea typeface="宋体" panose="02010600030101010101" pitchFamily="2" charset="-122"/>
              </a:rPr>
              <a:t>肿瘤医院用季德胜蛇药片加蜂蜜治疗乳腺癌化疗过程中表柔比星外渗患者</a:t>
            </a:r>
            <a:r>
              <a:rPr lang="en-US" altLang="zh-CN" b="1" dirty="0" smtClean="0">
                <a:latin typeface="宋体" panose="02010600030101010101" pitchFamily="2" charset="-122"/>
                <a:ea typeface="宋体" panose="02010600030101010101" pitchFamily="2" charset="-122"/>
              </a:rPr>
              <a:t>50</a:t>
            </a:r>
            <a:r>
              <a:rPr lang="zh-CN" altLang="en-US" b="1" dirty="0" smtClean="0">
                <a:latin typeface="宋体" panose="02010600030101010101" pitchFamily="2" charset="-122"/>
                <a:ea typeface="宋体" panose="02010600030101010101" pitchFamily="2" charset="-122"/>
              </a:rPr>
              <a:t>例，将患者随机分为观察组和对照组各</a:t>
            </a:r>
            <a:r>
              <a:rPr lang="en-US" altLang="zh-CN" b="1" dirty="0" smtClean="0">
                <a:latin typeface="宋体" panose="02010600030101010101" pitchFamily="2" charset="-122"/>
                <a:ea typeface="宋体" panose="02010600030101010101" pitchFamily="2" charset="-122"/>
              </a:rPr>
              <a:t>25</a:t>
            </a:r>
            <a:r>
              <a:rPr lang="zh-CN" altLang="en-US" b="1" dirty="0" smtClean="0">
                <a:latin typeface="宋体" panose="02010600030101010101" pitchFamily="2" charset="-122"/>
                <a:ea typeface="宋体" panose="02010600030101010101" pitchFamily="2" charset="-122"/>
              </a:rPr>
              <a:t>例。对照组给予季德胜蛇药片加生理盐水湿敷治疗。观察组用</a:t>
            </a:r>
            <a:r>
              <a:rPr lang="zh-CN" altLang="en-US" b="1" dirty="0" smtClean="0">
                <a:solidFill>
                  <a:srgbClr val="FF0000"/>
                </a:solidFill>
                <a:latin typeface="宋体" panose="02010600030101010101" pitchFamily="2" charset="-122"/>
                <a:ea typeface="宋体" panose="02010600030101010101" pitchFamily="2" charset="-122"/>
              </a:rPr>
              <a:t>季德胜蛇药片加蜂蜜</a:t>
            </a:r>
            <a:r>
              <a:rPr lang="zh-CN" altLang="en-US" b="1" dirty="0" smtClean="0">
                <a:latin typeface="宋体" panose="02010600030101010101" pitchFamily="2" charset="-122"/>
                <a:ea typeface="宋体" panose="02010600030101010101" pitchFamily="2" charset="-122"/>
              </a:rPr>
              <a:t>调成糊状湿敷，以超出外渗范围</a:t>
            </a:r>
            <a:r>
              <a:rPr lang="en-US" altLang="zh-CN" b="1" dirty="0" smtClean="0">
                <a:latin typeface="宋体" panose="02010600030101010101" pitchFamily="2" charset="-122"/>
                <a:ea typeface="宋体" panose="02010600030101010101" pitchFamily="2" charset="-122"/>
              </a:rPr>
              <a:t>3cm</a:t>
            </a:r>
            <a:r>
              <a:rPr lang="zh-CN" altLang="en-US" b="1" dirty="0" smtClean="0">
                <a:latin typeface="宋体" panose="02010600030101010101" pitchFamily="2" charset="-122"/>
                <a:ea typeface="宋体" panose="02010600030101010101" pitchFamily="2" charset="-122"/>
              </a:rPr>
              <a:t>为宜。</a:t>
            </a:r>
            <a:endParaRPr lang="en-US" altLang="zh-CN" dirty="0" smtClean="0">
              <a:solidFill>
                <a:srgbClr val="CC3300"/>
              </a:solidFill>
              <a:latin typeface="宋体" panose="02010600030101010101" pitchFamily="2" charset="-122"/>
              <a:ea typeface="宋体" panose="02010600030101010101" pitchFamily="2" charset="-122"/>
            </a:endParaRPr>
          </a:p>
          <a:p>
            <a:pPr>
              <a:spcBef>
                <a:spcPct val="50000"/>
              </a:spcBef>
            </a:pPr>
            <a:endParaRPr lang="zh-CN" altLang="en-US" dirty="0">
              <a:solidFill>
                <a:srgbClr val="CC3300"/>
              </a:solidFill>
              <a:ea typeface="宋体" panose="02010600030101010101" pitchFamily="2" charset="-122"/>
            </a:endParaRPr>
          </a:p>
        </p:txBody>
      </p:sp>
      <p:sp>
        <p:nvSpPr>
          <p:cNvPr id="14" name="Rectangle 5"/>
          <p:cNvSpPr>
            <a:spLocks noChangeArrowheads="1"/>
          </p:cNvSpPr>
          <p:nvPr/>
        </p:nvSpPr>
        <p:spPr bwMode="auto">
          <a:xfrm>
            <a:off x="1170550" y="4772595"/>
            <a:ext cx="7078662" cy="488726"/>
          </a:xfrm>
          <a:prstGeom prst="rect">
            <a:avLst/>
          </a:prstGeom>
          <a:solidFill>
            <a:srgbClr val="FFCCFF">
              <a:alpha val="42745"/>
            </a:srgbClr>
          </a:solidFill>
          <a:ln w="9525" algn="ctr">
            <a:solidFill>
              <a:schemeClr val="bg1"/>
            </a:solidFill>
            <a:miter lim="800000"/>
            <a:headEnd/>
            <a:tailEnd/>
          </a:ln>
        </p:spPr>
        <p:txBody>
          <a:bodyPr wrap="none"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zh-CN" altLang="zh-CN" sz="1400" dirty="0" smtClean="0"/>
              <a:t>徐</a:t>
            </a:r>
            <a:r>
              <a:rPr lang="zh-CN" altLang="zh-CN" sz="1400" dirty="0"/>
              <a:t>正华</a:t>
            </a:r>
            <a:r>
              <a:rPr lang="en-US" altLang="zh-CN" sz="1400" dirty="0"/>
              <a:t>,</a:t>
            </a:r>
            <a:r>
              <a:rPr lang="zh-CN" altLang="zh-CN" sz="1400" dirty="0"/>
              <a:t>任道琼</a:t>
            </a:r>
            <a:r>
              <a:rPr lang="en-US" altLang="zh-CN" sz="1400" dirty="0"/>
              <a:t>,</a:t>
            </a:r>
            <a:r>
              <a:rPr lang="zh-CN" altLang="zh-CN" sz="1400" dirty="0"/>
              <a:t>黎晓燕，等</a:t>
            </a:r>
            <a:r>
              <a:rPr lang="en-US" altLang="zh-CN" sz="1400" dirty="0"/>
              <a:t>.</a:t>
            </a:r>
            <a:r>
              <a:rPr lang="zh-CN" altLang="zh-CN" sz="1400" dirty="0"/>
              <a:t>季德胜蛇药加蜂蜜治疗表柔比星外渗的疗效观察</a:t>
            </a:r>
            <a:r>
              <a:rPr lang="en-US" altLang="zh-CN" sz="1400" dirty="0"/>
              <a:t>[J</a:t>
            </a:r>
            <a:r>
              <a:rPr lang="en-US" altLang="zh-CN" sz="1400" dirty="0" smtClean="0"/>
              <a:t>].</a:t>
            </a:r>
            <a:r>
              <a:rPr lang="zh-CN" altLang="zh-CN" sz="1400" dirty="0" smtClean="0"/>
              <a:t>当代</a:t>
            </a:r>
            <a:r>
              <a:rPr lang="zh-CN" altLang="zh-CN" sz="1400" dirty="0"/>
              <a:t>护士</a:t>
            </a:r>
            <a:r>
              <a:rPr lang="en-US" altLang="zh-CN" sz="1400" dirty="0" smtClean="0"/>
              <a:t>,</a:t>
            </a:r>
          </a:p>
          <a:p>
            <a:r>
              <a:rPr lang="en-US" altLang="zh-CN" sz="1400" dirty="0" smtClean="0"/>
              <a:t>2015,4:141-142</a:t>
            </a:r>
            <a:r>
              <a:rPr lang="en-US" altLang="zh-CN" sz="1400" dirty="0"/>
              <a:t>.</a:t>
            </a:r>
            <a:endParaRPr lang="zh-CN" altLang="zh-CN" sz="1400" dirty="0"/>
          </a:p>
        </p:txBody>
      </p:sp>
      <p:sp>
        <p:nvSpPr>
          <p:cNvPr id="3" name="矩形 2"/>
          <p:cNvSpPr/>
          <p:nvPr/>
        </p:nvSpPr>
        <p:spPr>
          <a:xfrm>
            <a:off x="834669" y="3212535"/>
            <a:ext cx="7553755" cy="1220847"/>
          </a:xfrm>
          <a:prstGeom prst="rect">
            <a:avLst/>
          </a:prstGeom>
        </p:spPr>
        <p:txBody>
          <a:bodyPr wrap="square">
            <a:spAutoFit/>
          </a:bodyPr>
          <a:lstStyle/>
          <a:p>
            <a:pPr lvl="0" algn="just">
              <a:lnSpc>
                <a:spcPts val="2200"/>
              </a:lnSpc>
              <a:spcAft>
                <a:spcPts val="0"/>
              </a:spcAft>
            </a:pPr>
            <a:r>
              <a:rPr lang="zh-CN" altLang="zh-CN" b="1" kern="0" dirty="0">
                <a:latin typeface="Calibri" panose="020F0502020204030204" pitchFamily="34" charset="0"/>
                <a:ea typeface="宋体" panose="02010600030101010101" pitchFamily="2" charset="-122"/>
                <a:cs typeface="AdobeHeitiStd-Regular"/>
              </a:rPr>
              <a:t>治疗</a:t>
            </a:r>
            <a:r>
              <a:rPr lang="zh-CN" altLang="zh-CN" b="1" kern="0" dirty="0" smtClean="0">
                <a:latin typeface="Calibri" panose="020F0502020204030204" pitchFamily="34" charset="0"/>
                <a:ea typeface="宋体" panose="02010600030101010101" pitchFamily="2" charset="-122"/>
                <a:cs typeface="AdobeHeitiStd-Regular"/>
              </a:rPr>
              <a:t>结果</a:t>
            </a:r>
            <a:r>
              <a:rPr lang="zh-CN" altLang="en-US" b="1" kern="0" dirty="0" smtClean="0">
                <a:latin typeface="Calibri" panose="020F0502020204030204" pitchFamily="34" charset="0"/>
                <a:ea typeface="宋体" panose="02010600030101010101" pitchFamily="2" charset="-122"/>
                <a:cs typeface="AdobeHeitiStd-Regular"/>
              </a:rPr>
              <a:t>：</a:t>
            </a:r>
            <a:endParaRPr lang="zh-CN" altLang="zh-CN" sz="1400" b="1" kern="100" dirty="0">
              <a:latin typeface="Calibri" panose="020F0502020204030204" pitchFamily="34" charset="0"/>
              <a:ea typeface="宋体" panose="02010600030101010101" pitchFamily="2" charset="-122"/>
              <a:cs typeface="Times New Roman" panose="02020603050405020304" pitchFamily="18" charset="0"/>
            </a:endParaRPr>
          </a:p>
          <a:p>
            <a:pPr indent="304800" algn="just">
              <a:lnSpc>
                <a:spcPts val="2200"/>
              </a:lnSpc>
              <a:spcAft>
                <a:spcPts val="0"/>
              </a:spcAft>
            </a:pPr>
            <a:r>
              <a:rPr lang="zh-CN" altLang="zh-CN" b="1" kern="0" dirty="0">
                <a:latin typeface="Calibri" panose="020F0502020204030204" pitchFamily="34" charset="0"/>
                <a:ea typeface="宋体" panose="02010600030101010101" pitchFamily="2" charset="-122"/>
                <a:cs typeface="AdobeHeitiStd-Regular"/>
              </a:rPr>
              <a:t>观察组总有效率为</a:t>
            </a:r>
            <a:r>
              <a:rPr lang="en-US" altLang="zh-CN" b="1" kern="0" dirty="0">
                <a:latin typeface="宋体" panose="02010600030101010101" pitchFamily="2" charset="-122"/>
                <a:ea typeface="宋体" panose="02010600030101010101" pitchFamily="2" charset="-122"/>
                <a:cs typeface="E-BZ+ZEJHfe-1"/>
              </a:rPr>
              <a:t>88%</a:t>
            </a:r>
            <a:r>
              <a:rPr lang="zh-CN" altLang="zh-CN" b="1" kern="0" dirty="0">
                <a:latin typeface="Calibri" panose="020F0502020204030204" pitchFamily="34" charset="0"/>
                <a:ea typeface="宋体" panose="02010600030101010101" pitchFamily="2" charset="-122"/>
                <a:cs typeface="AdobeHeitiStd-Regular"/>
              </a:rPr>
              <a:t>，显著高于对照组</a:t>
            </a:r>
            <a:r>
              <a:rPr lang="en-US" altLang="zh-CN" b="1" kern="0" dirty="0">
                <a:latin typeface="宋体" panose="02010600030101010101" pitchFamily="2" charset="-122"/>
                <a:ea typeface="宋体" panose="02010600030101010101" pitchFamily="2" charset="-122"/>
                <a:cs typeface="E-BZ+ZEJHfe-1"/>
              </a:rPr>
              <a:t>60%</a:t>
            </a:r>
            <a:r>
              <a:rPr lang="zh-CN" altLang="zh-CN" b="1" kern="0" dirty="0">
                <a:latin typeface="Calibri" panose="020F0502020204030204" pitchFamily="34" charset="0"/>
                <a:ea typeface="宋体" panose="02010600030101010101" pitchFamily="2" charset="-122"/>
                <a:cs typeface="AdobeHeitiStd-Regular"/>
              </a:rPr>
              <a:t>，</a:t>
            </a:r>
            <a:r>
              <a:rPr lang="en-US" altLang="zh-CN" b="1" kern="0" dirty="0">
                <a:latin typeface="宋体" panose="02010600030101010101" pitchFamily="2" charset="-122"/>
                <a:ea typeface="宋体" panose="02010600030101010101" pitchFamily="2" charset="-122"/>
                <a:cs typeface="E-BX+ZEJHff-6"/>
              </a:rPr>
              <a:t>P </a:t>
            </a:r>
            <a:r>
              <a:rPr lang="zh-CN" altLang="zh-CN" b="1" kern="0" dirty="0">
                <a:latin typeface="Calibri" panose="020F0502020204030204" pitchFamily="34" charset="0"/>
                <a:ea typeface="宋体" panose="02010600030101010101" pitchFamily="2" charset="-122"/>
                <a:cs typeface="E-BZ+ZEJHfe-1"/>
              </a:rPr>
              <a:t>＜</a:t>
            </a:r>
            <a:r>
              <a:rPr lang="en-US" altLang="zh-CN" b="1" kern="0" dirty="0">
                <a:latin typeface="Calibri" panose="020F0502020204030204" pitchFamily="34" charset="0"/>
                <a:ea typeface="宋体" panose="02010600030101010101" pitchFamily="2" charset="-122"/>
                <a:cs typeface="E-BZ+ZEJHfe-1"/>
              </a:rPr>
              <a:t>0.01</a:t>
            </a:r>
            <a:r>
              <a:rPr lang="zh-CN" altLang="zh-CN" b="1" kern="0" dirty="0">
                <a:latin typeface="Calibri" panose="020F0502020204030204" pitchFamily="34" charset="0"/>
                <a:ea typeface="宋体" panose="02010600030101010101" pitchFamily="2" charset="-122"/>
                <a:cs typeface="KTJ0+ZEJHfe-3"/>
              </a:rPr>
              <a:t>。</a:t>
            </a:r>
            <a:r>
              <a:rPr lang="zh-CN" altLang="zh-CN" b="1" kern="0" dirty="0">
                <a:solidFill>
                  <a:srgbClr val="FF0000"/>
                </a:solidFill>
                <a:latin typeface="Calibri" panose="020F0502020204030204" pitchFamily="34" charset="0"/>
                <a:ea typeface="宋体" panose="02010600030101010101" pitchFamily="2" charset="-122"/>
                <a:cs typeface="AdobeHeitiStd-Regular"/>
              </a:rPr>
              <a:t>结果表明季德胜蛇药片加蜂蜜治疗表柔比星外渗所致的皮肤损伤，效果明显优于生理盐水外敷法</a:t>
            </a:r>
            <a:r>
              <a:rPr lang="zh-CN" altLang="zh-CN" b="1" kern="0" dirty="0">
                <a:solidFill>
                  <a:srgbClr val="FF0000"/>
                </a:solidFill>
                <a:latin typeface="Calibri" panose="020F0502020204030204" pitchFamily="34" charset="0"/>
                <a:ea typeface="宋体" panose="02010600030101010101" pitchFamily="2" charset="-122"/>
                <a:cs typeface="KTJ0+ZEJHfe-3"/>
              </a:rPr>
              <a:t>。</a:t>
            </a:r>
            <a:endParaRPr lang="zh-CN" altLang="zh-CN" sz="1400" b="1" kern="100" dirty="0">
              <a:solidFill>
                <a:srgbClr val="FF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xmlns="" val="2678094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31"/>
          <p:cNvGrpSpPr>
            <a:grpSpLocks/>
          </p:cNvGrpSpPr>
          <p:nvPr/>
        </p:nvGrpSpPr>
        <p:grpSpPr bwMode="auto">
          <a:xfrm>
            <a:off x="1428728" y="1375485"/>
            <a:ext cx="1490661" cy="1000123"/>
            <a:chOff x="1357290" y="2781178"/>
            <a:chExt cx="2524125" cy="1881310"/>
          </a:xfrm>
        </p:grpSpPr>
        <p:sp>
          <p:nvSpPr>
            <p:cNvPr id="6"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7" name="图片 18"/>
            <p:cNvPicPr>
              <a:picLocks noChangeAspect="1"/>
            </p:cNvPicPr>
            <p:nvPr/>
          </p:nvPicPr>
          <p:blipFill>
            <a:blip r:embed="rId2" cstate="print"/>
            <a:srcRect/>
            <a:stretch>
              <a:fillRect/>
            </a:stretch>
          </p:blipFill>
          <p:spPr bwMode="auto">
            <a:xfrm>
              <a:off x="1716664" y="2781178"/>
              <a:ext cx="1702811" cy="1702866"/>
            </a:xfrm>
            <a:prstGeom prst="rect">
              <a:avLst/>
            </a:prstGeom>
            <a:noFill/>
            <a:ln w="9525">
              <a:noFill/>
              <a:miter lim="800000"/>
              <a:headEnd/>
              <a:tailEnd/>
            </a:ln>
          </p:spPr>
        </p:pic>
        <p:sp>
          <p:nvSpPr>
            <p:cNvPr id="8" name="椭圆 7"/>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9" name="TextBox 44"/>
          <p:cNvSpPr txBox="1">
            <a:spLocks noChangeArrowheads="1"/>
          </p:cNvSpPr>
          <p:nvPr/>
        </p:nvSpPr>
        <p:spPr bwMode="auto">
          <a:xfrm>
            <a:off x="1704702" y="1357298"/>
            <a:ext cx="925765"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热</a:t>
            </a:r>
          </a:p>
        </p:txBody>
      </p:sp>
      <p:grpSp>
        <p:nvGrpSpPr>
          <p:cNvPr id="10" name="组合 31"/>
          <p:cNvGrpSpPr>
            <a:grpSpLocks/>
          </p:cNvGrpSpPr>
          <p:nvPr/>
        </p:nvGrpSpPr>
        <p:grpSpPr bwMode="auto">
          <a:xfrm>
            <a:off x="1428728" y="2589931"/>
            <a:ext cx="1490661" cy="1000123"/>
            <a:chOff x="1357290" y="2781178"/>
            <a:chExt cx="2524125" cy="1881310"/>
          </a:xfrm>
        </p:grpSpPr>
        <p:sp>
          <p:nvSpPr>
            <p:cNvPr id="11"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12" name="图片 18"/>
            <p:cNvPicPr>
              <a:picLocks noChangeAspect="1"/>
            </p:cNvPicPr>
            <p:nvPr/>
          </p:nvPicPr>
          <p:blipFill>
            <a:blip r:embed="rId2" cstate="print"/>
            <a:srcRect/>
            <a:stretch>
              <a:fillRect/>
            </a:stretch>
          </p:blipFill>
          <p:spPr bwMode="auto">
            <a:xfrm>
              <a:off x="1716664" y="2781178"/>
              <a:ext cx="1702811" cy="1702866"/>
            </a:xfrm>
            <a:prstGeom prst="rect">
              <a:avLst/>
            </a:prstGeom>
            <a:noFill/>
            <a:ln w="9525">
              <a:noFill/>
              <a:miter lim="800000"/>
              <a:headEnd/>
              <a:tailEnd/>
            </a:ln>
          </p:spPr>
        </p:pic>
        <p:sp>
          <p:nvSpPr>
            <p:cNvPr id="13" name="椭圆 12"/>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14" name="TextBox 44"/>
          <p:cNvSpPr txBox="1">
            <a:spLocks noChangeArrowheads="1"/>
          </p:cNvSpPr>
          <p:nvPr/>
        </p:nvSpPr>
        <p:spPr bwMode="auto">
          <a:xfrm>
            <a:off x="1720818" y="2636383"/>
            <a:ext cx="925765"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毒</a:t>
            </a:r>
          </a:p>
        </p:txBody>
      </p:sp>
      <p:grpSp>
        <p:nvGrpSpPr>
          <p:cNvPr id="15" name="组合 31"/>
          <p:cNvGrpSpPr>
            <a:grpSpLocks/>
          </p:cNvGrpSpPr>
          <p:nvPr/>
        </p:nvGrpSpPr>
        <p:grpSpPr bwMode="auto">
          <a:xfrm>
            <a:off x="1428728" y="3804377"/>
            <a:ext cx="1490661" cy="1000123"/>
            <a:chOff x="1357290" y="2781178"/>
            <a:chExt cx="2524125" cy="1881310"/>
          </a:xfrm>
        </p:grpSpPr>
        <p:sp>
          <p:nvSpPr>
            <p:cNvPr id="16"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17" name="图片 18"/>
            <p:cNvPicPr>
              <a:picLocks noChangeAspect="1"/>
            </p:cNvPicPr>
            <p:nvPr/>
          </p:nvPicPr>
          <p:blipFill>
            <a:blip r:embed="rId2" cstate="print"/>
            <a:srcRect/>
            <a:stretch>
              <a:fillRect/>
            </a:stretch>
          </p:blipFill>
          <p:spPr bwMode="auto">
            <a:xfrm>
              <a:off x="1716664" y="2781178"/>
              <a:ext cx="1702811" cy="1702866"/>
            </a:xfrm>
            <a:prstGeom prst="rect">
              <a:avLst/>
            </a:prstGeom>
            <a:noFill/>
            <a:ln w="9525">
              <a:noFill/>
              <a:miter lim="800000"/>
              <a:headEnd/>
              <a:tailEnd/>
            </a:ln>
          </p:spPr>
        </p:pic>
        <p:sp>
          <p:nvSpPr>
            <p:cNvPr id="18" name="椭圆 17"/>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19" name="TextBox 44"/>
          <p:cNvSpPr txBox="1">
            <a:spLocks noChangeArrowheads="1"/>
          </p:cNvSpPr>
          <p:nvPr/>
        </p:nvSpPr>
        <p:spPr bwMode="auto">
          <a:xfrm>
            <a:off x="1776140" y="3857628"/>
            <a:ext cx="925765"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肿</a:t>
            </a:r>
          </a:p>
        </p:txBody>
      </p:sp>
      <p:grpSp>
        <p:nvGrpSpPr>
          <p:cNvPr id="20" name="组合 31"/>
          <p:cNvGrpSpPr>
            <a:grpSpLocks/>
          </p:cNvGrpSpPr>
          <p:nvPr/>
        </p:nvGrpSpPr>
        <p:grpSpPr bwMode="auto">
          <a:xfrm>
            <a:off x="1428728" y="5018814"/>
            <a:ext cx="1490661" cy="1000123"/>
            <a:chOff x="1357290" y="2781178"/>
            <a:chExt cx="2524125" cy="1881310"/>
          </a:xfrm>
        </p:grpSpPr>
        <p:sp>
          <p:nvSpPr>
            <p:cNvPr id="21" name="Oval 65"/>
            <p:cNvSpPr>
              <a:spLocks noChangeArrowheads="1"/>
            </p:cNvSpPr>
            <p:nvPr/>
          </p:nvSpPr>
          <p:spPr bwMode="auto">
            <a:xfrm>
              <a:off x="1357290" y="4235129"/>
              <a:ext cx="2524125" cy="427359"/>
            </a:xfrm>
            <a:prstGeom prst="ellipse">
              <a:avLst/>
            </a:prstGeom>
            <a:gradFill rotWithShape="1">
              <a:gsLst>
                <a:gs pos="0">
                  <a:srgbClr val="5D9B25"/>
                </a:gs>
                <a:gs pos="100000">
                  <a:srgbClr val="EEECE1">
                    <a:alpha val="0"/>
                  </a:srgbClr>
                </a:gs>
              </a:gsLst>
              <a:path path="shape">
                <a:fillToRect l="50000" t="50000" r="50000" b="50000"/>
              </a:path>
            </a:gradFill>
            <a:ln w="9525">
              <a:noFill/>
              <a:round/>
              <a:headEnd/>
              <a:tailEnd/>
            </a:ln>
            <a:effectLst/>
          </p:spPr>
          <p:txBody>
            <a:bodyPr wrap="none" anchor="ctr"/>
            <a:lstStyle/>
            <a:p>
              <a:pPr fontAlgn="auto">
                <a:spcBef>
                  <a:spcPts val="0"/>
                </a:spcBef>
                <a:spcAft>
                  <a:spcPts val="0"/>
                </a:spcAft>
                <a:defRPr/>
              </a:pPr>
              <a:endParaRPr lang="zh-CN" altLang="en-US" kern="0">
                <a:solidFill>
                  <a:sysClr val="windowText" lastClr="000000"/>
                </a:solidFill>
                <a:ea typeface="宋体"/>
              </a:endParaRPr>
            </a:p>
          </p:txBody>
        </p:sp>
        <p:pic>
          <p:nvPicPr>
            <p:cNvPr id="22" name="图片 18"/>
            <p:cNvPicPr>
              <a:picLocks noChangeAspect="1"/>
            </p:cNvPicPr>
            <p:nvPr/>
          </p:nvPicPr>
          <p:blipFill>
            <a:blip r:embed="rId2" cstate="print"/>
            <a:srcRect/>
            <a:stretch>
              <a:fillRect/>
            </a:stretch>
          </p:blipFill>
          <p:spPr bwMode="auto">
            <a:xfrm>
              <a:off x="1716664" y="2781178"/>
              <a:ext cx="1702811" cy="1702866"/>
            </a:xfrm>
            <a:prstGeom prst="rect">
              <a:avLst/>
            </a:prstGeom>
            <a:noFill/>
            <a:ln w="9525">
              <a:noFill/>
              <a:miter lim="800000"/>
              <a:headEnd/>
              <a:tailEnd/>
            </a:ln>
          </p:spPr>
        </p:pic>
        <p:sp>
          <p:nvSpPr>
            <p:cNvPr id="23" name="椭圆 22"/>
            <p:cNvSpPr/>
            <p:nvPr/>
          </p:nvSpPr>
          <p:spPr bwMode="auto">
            <a:xfrm>
              <a:off x="1952973" y="2985447"/>
              <a:ext cx="1053538" cy="818865"/>
            </a:xfrm>
            <a:prstGeom prst="ellipse">
              <a:avLst/>
            </a:prstGeom>
            <a:gradFill flip="none" rotWithShape="1">
              <a:gsLst>
                <a:gs pos="0">
                  <a:sysClr val="window" lastClr="FFFFFF">
                    <a:alpha val="81000"/>
                  </a:sysClr>
                </a:gs>
                <a:gs pos="64000">
                  <a:sysClr val="window" lastClr="FFFFFF">
                    <a:shade val="100000"/>
                    <a:satMod val="115000"/>
                    <a:alpha val="0"/>
                  </a:sysClr>
                </a:gs>
              </a:gsLst>
              <a:path path="circle">
                <a:fillToRect l="50000" t="50000" r="50000" b="50000"/>
              </a:path>
              <a:tileRect/>
            </a:gradFill>
            <a:ln w="25400" cap="flat" cmpd="sng" algn="ctr">
              <a:noFill/>
              <a:prstDash val="solid"/>
            </a:ln>
            <a:effectLst/>
          </p:spPr>
          <p:txBody>
            <a:bodyPr anchor="ctr"/>
            <a:lstStyle/>
            <a:p>
              <a:pPr algn="ctr">
                <a:defRPr/>
              </a:pPr>
              <a:endParaRPr lang="en-US" altLang="zh-CN">
                <a:solidFill>
                  <a:srgbClr val="FFFFFF"/>
                </a:solidFill>
                <a:latin typeface="Calibri" pitchFamily="34" charset="0"/>
              </a:endParaRPr>
            </a:p>
          </p:txBody>
        </p:sp>
      </p:grpSp>
      <p:sp>
        <p:nvSpPr>
          <p:cNvPr id="24" name="TextBox 44"/>
          <p:cNvSpPr txBox="1">
            <a:spLocks noChangeArrowheads="1"/>
          </p:cNvSpPr>
          <p:nvPr/>
        </p:nvSpPr>
        <p:spPr bwMode="auto">
          <a:xfrm>
            <a:off x="1776140" y="5000627"/>
            <a:ext cx="925764" cy="830997"/>
          </a:xfrm>
          <a:prstGeom prst="rect">
            <a:avLst/>
          </a:prstGeom>
          <a:noFill/>
          <a:ln w="9525">
            <a:noFill/>
            <a:miter lim="800000"/>
            <a:headEnd/>
            <a:tailEnd/>
          </a:ln>
        </p:spPr>
        <p:txBody>
          <a:bodyPr wrap="square">
            <a:spAutoFit/>
          </a:bodyPr>
          <a:lstStyle/>
          <a:p>
            <a:r>
              <a:rPr lang="zh-CN" altLang="en-US" sz="4800" b="1" dirty="0">
                <a:solidFill>
                  <a:srgbClr val="C00000"/>
                </a:solidFill>
                <a:latin typeface="华文楷体" pitchFamily="2" charset="-122"/>
                <a:ea typeface="华文楷体" pitchFamily="2" charset="-122"/>
              </a:rPr>
              <a:t>痛</a:t>
            </a:r>
          </a:p>
        </p:txBody>
      </p:sp>
      <p:sp>
        <p:nvSpPr>
          <p:cNvPr id="25" name="Text Box 33"/>
          <p:cNvSpPr txBox="1">
            <a:spLocks noChangeArrowheads="1"/>
          </p:cNvSpPr>
          <p:nvPr/>
        </p:nvSpPr>
        <p:spPr bwMode="auto">
          <a:xfrm>
            <a:off x="1115616" y="217338"/>
            <a:ext cx="8604448" cy="646331"/>
          </a:xfrm>
          <a:prstGeom prst="rect">
            <a:avLst/>
          </a:prstGeom>
          <a:noFill/>
          <a:ln w="9525">
            <a:noFill/>
            <a:miter lim="800000"/>
            <a:headEnd/>
            <a:tailEnd/>
          </a:ln>
        </p:spPr>
        <p:txBody>
          <a:bodyPr wrap="square">
            <a:spAutoFit/>
          </a:bodyPr>
          <a:lstStyle/>
          <a:p>
            <a:pPr>
              <a:spcBef>
                <a:spcPct val="50000"/>
              </a:spcBef>
            </a:pPr>
            <a:r>
              <a:rPr lang="zh-CN" altLang="en-US" sz="3600" b="1" dirty="0">
                <a:solidFill>
                  <a:srgbClr val="006600"/>
                </a:solidFill>
                <a:latin typeface="华文新魏" pitchFamily="2" charset="-122"/>
                <a:ea typeface="华文新魏" pitchFamily="2" charset="-122"/>
              </a:rPr>
              <a:t>季德胜蛇药</a:t>
            </a:r>
            <a:r>
              <a:rPr lang="zh-CN" altLang="en-US" sz="3600" b="1" dirty="0" smtClean="0">
                <a:solidFill>
                  <a:srgbClr val="006600"/>
                </a:solidFill>
                <a:latin typeface="华文新魏" pitchFamily="2" charset="-122"/>
                <a:ea typeface="华文新魏" pitchFamily="2" charset="-122"/>
              </a:rPr>
              <a:t>片肿瘤方面应用总结</a:t>
            </a:r>
            <a:endParaRPr lang="zh-CN" altLang="en-US" sz="3600" b="1" dirty="0">
              <a:solidFill>
                <a:srgbClr val="006600"/>
              </a:solidFill>
              <a:latin typeface="华文新魏" pitchFamily="2" charset="-122"/>
              <a:ea typeface="华文新魏" pitchFamily="2" charset="-122"/>
            </a:endParaRPr>
          </a:p>
        </p:txBody>
      </p:sp>
      <p:sp>
        <p:nvSpPr>
          <p:cNvPr id="26" name="TextBox 25"/>
          <p:cNvSpPr txBox="1"/>
          <p:nvPr/>
        </p:nvSpPr>
        <p:spPr>
          <a:xfrm>
            <a:off x="3674965" y="276535"/>
            <a:ext cx="4214842" cy="6001643"/>
          </a:xfrm>
          <a:prstGeom prst="rect">
            <a:avLst/>
          </a:prstGeom>
          <a:noFill/>
        </p:spPr>
        <p:txBody>
          <a:bodyPr wrap="square" rtlCol="0">
            <a:spAutoFit/>
          </a:bodyPr>
          <a:lstStyle/>
          <a:p>
            <a:pPr>
              <a:lnSpc>
                <a:spcPct val="150000"/>
              </a:lnSpc>
            </a:pPr>
            <a:r>
              <a:rPr lang="en-US" altLang="zh-CN" sz="3200" b="1" dirty="0" smtClean="0">
                <a:solidFill>
                  <a:schemeClr val="accent2"/>
                </a:solidFill>
                <a:latin typeface="+mn-ea"/>
              </a:rPr>
              <a:t> </a:t>
            </a:r>
          </a:p>
          <a:p>
            <a:pPr>
              <a:lnSpc>
                <a:spcPct val="150000"/>
              </a:lnSpc>
              <a:buBlip>
                <a:blip r:embed="rId3"/>
              </a:buBlip>
            </a:pPr>
            <a:r>
              <a:rPr lang="zh-CN" altLang="en-US" sz="3200" b="1" dirty="0" smtClean="0">
                <a:latin typeface="+mn-ea"/>
              </a:rPr>
              <a:t> 抗肿瘤</a:t>
            </a:r>
            <a:endParaRPr lang="en-US" altLang="zh-CN" sz="3200" b="1" dirty="0" smtClean="0">
              <a:latin typeface="+mn-ea"/>
            </a:endParaRPr>
          </a:p>
          <a:p>
            <a:pPr>
              <a:lnSpc>
                <a:spcPct val="150000"/>
              </a:lnSpc>
              <a:buBlip>
                <a:blip r:embed="rId3"/>
              </a:buBlip>
            </a:pPr>
            <a:r>
              <a:rPr lang="zh-CN" altLang="en-US" sz="3200" b="1" dirty="0" smtClean="0">
                <a:latin typeface="+mn-ea"/>
              </a:rPr>
              <a:t> 癌性疼痛</a:t>
            </a:r>
            <a:endParaRPr lang="en-US" altLang="zh-CN" sz="3200" b="1" dirty="0" smtClean="0">
              <a:latin typeface="+mn-ea"/>
            </a:endParaRPr>
          </a:p>
          <a:p>
            <a:pPr>
              <a:lnSpc>
                <a:spcPct val="150000"/>
              </a:lnSpc>
              <a:buBlip>
                <a:blip r:embed="rId3"/>
              </a:buBlip>
            </a:pPr>
            <a:r>
              <a:rPr lang="zh-CN" altLang="en-US" sz="3200" b="1" dirty="0" smtClean="0">
                <a:latin typeface="+mn-ea"/>
              </a:rPr>
              <a:t> 肿瘤出血</a:t>
            </a:r>
            <a:endParaRPr lang="en-US" altLang="zh-CN" sz="3200" b="1" dirty="0" smtClean="0">
              <a:latin typeface="+mn-ea"/>
            </a:endParaRPr>
          </a:p>
          <a:p>
            <a:pPr>
              <a:lnSpc>
                <a:spcPct val="150000"/>
              </a:lnSpc>
              <a:buBlip>
                <a:blip r:embed="rId3"/>
              </a:buBlip>
            </a:pPr>
            <a:r>
              <a:rPr lang="zh-CN" altLang="en-US" sz="3200" b="1" dirty="0" smtClean="0">
                <a:latin typeface="+mn-ea"/>
              </a:rPr>
              <a:t> 肿瘤发热</a:t>
            </a:r>
            <a:endParaRPr lang="en-US" altLang="zh-CN" sz="3200" b="1" dirty="0" smtClean="0">
              <a:latin typeface="+mn-ea"/>
            </a:endParaRPr>
          </a:p>
          <a:p>
            <a:pPr>
              <a:lnSpc>
                <a:spcPct val="150000"/>
              </a:lnSpc>
              <a:buBlip>
                <a:blip r:embed="rId3"/>
              </a:buBlip>
            </a:pPr>
            <a:r>
              <a:rPr lang="zh-CN" altLang="en-US" sz="3200" b="1" dirty="0" smtClean="0">
                <a:latin typeface="+mn-ea"/>
              </a:rPr>
              <a:t> 肿瘤腹水</a:t>
            </a:r>
            <a:endParaRPr lang="en-US" altLang="zh-CN" sz="3200" b="1" dirty="0" smtClean="0">
              <a:latin typeface="+mn-ea"/>
            </a:endParaRPr>
          </a:p>
          <a:p>
            <a:pPr>
              <a:lnSpc>
                <a:spcPct val="150000"/>
              </a:lnSpc>
              <a:buBlip>
                <a:blip r:embed="rId3"/>
              </a:buBlip>
            </a:pPr>
            <a:r>
              <a:rPr lang="zh-CN" altLang="en-US" sz="3200" b="1" dirty="0" smtClean="0">
                <a:latin typeface="+mn-ea"/>
              </a:rPr>
              <a:t> 肿瘤并发带状疱疹</a:t>
            </a:r>
            <a:endParaRPr lang="en-US" altLang="zh-CN" sz="3200" b="1" dirty="0" smtClean="0">
              <a:latin typeface="+mn-ea"/>
            </a:endParaRPr>
          </a:p>
          <a:p>
            <a:pPr>
              <a:lnSpc>
                <a:spcPct val="150000"/>
              </a:lnSpc>
              <a:buBlip>
                <a:blip r:embed="rId3"/>
              </a:buBlip>
            </a:pPr>
            <a:r>
              <a:rPr lang="zh-CN" altLang="en-US" sz="3200" b="1" dirty="0" smtClean="0">
                <a:latin typeface="+mn-ea"/>
              </a:rPr>
              <a:t> 化疗性静脉炎</a:t>
            </a:r>
            <a:endParaRPr lang="zh-CN" altLang="en-US" sz="3200" b="1" dirty="0">
              <a:latin typeface="+mn-ea"/>
            </a:endParaRPr>
          </a:p>
        </p:txBody>
      </p:sp>
      <p:pic>
        <p:nvPicPr>
          <p:cNvPr id="27"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WordArt 3"/>
          <p:cNvSpPr>
            <a:spLocks noChangeArrowheads="1" noChangeShapeType="1" noTextEdit="1"/>
          </p:cNvSpPr>
          <p:nvPr/>
        </p:nvSpPr>
        <p:spPr bwMode="gray">
          <a:xfrm>
            <a:off x="1691680" y="836712"/>
            <a:ext cx="6096000" cy="942975"/>
          </a:xfrm>
          <a:prstGeom prst="rect">
            <a:avLst/>
          </a:prstGeom>
        </p:spPr>
        <p:txBody>
          <a:bodyPr wrap="none" fromWordArt="1">
            <a:prstTxWarp prst="textDeflate">
              <a:avLst>
                <a:gd name="adj" fmla="val 0"/>
              </a:avLst>
            </a:prstTxWarp>
          </a:bodyPr>
          <a:lstStyle/>
          <a:p>
            <a:pPr algn="ctr"/>
            <a:r>
              <a:rPr lang="en-US" altLang="zh-CN" sz="5400" b="1" kern="10" dirty="0">
                <a:ln w="28575">
                  <a:solidFill>
                    <a:schemeClr val="bg1"/>
                  </a:solidFill>
                  <a:round/>
                  <a:headEnd/>
                  <a:tailEnd/>
                </a:ln>
                <a:gradFill rotWithShape="1">
                  <a:gsLst>
                    <a:gs pos="0">
                      <a:schemeClr val="accent1"/>
                    </a:gs>
                    <a:gs pos="100000">
                      <a:schemeClr val="tx1"/>
                    </a:gs>
                  </a:gsLst>
                  <a:lin ang="5400000" scaled="1"/>
                </a:gradFill>
                <a:effectLst>
                  <a:outerShdw dist="71842" dir="2700000" algn="ctr" rotWithShape="0">
                    <a:schemeClr val="bg2">
                      <a:alpha val="50000"/>
                    </a:schemeClr>
                  </a:outerShdw>
                </a:effectLst>
                <a:latin typeface="Verdana"/>
                <a:ea typeface="Verdana"/>
                <a:cs typeface="Verdana"/>
              </a:rPr>
              <a:t>Thank You !</a:t>
            </a:r>
            <a:endParaRPr lang="zh-CN" altLang="en-US" sz="5400" b="1" kern="10" dirty="0">
              <a:ln w="28575">
                <a:solidFill>
                  <a:schemeClr val="bg1"/>
                </a:solidFill>
                <a:round/>
                <a:headEnd/>
                <a:tailEnd/>
              </a:ln>
              <a:gradFill rotWithShape="1">
                <a:gsLst>
                  <a:gs pos="0">
                    <a:schemeClr val="accent1"/>
                  </a:gs>
                  <a:gs pos="100000">
                    <a:schemeClr val="tx1"/>
                  </a:gs>
                </a:gsLst>
                <a:lin ang="5400000" scaled="1"/>
              </a:gradFill>
              <a:effectLst>
                <a:outerShdw dist="71842" dir="2700000" algn="ctr" rotWithShape="0">
                  <a:schemeClr val="bg2">
                    <a:alpha val="50000"/>
                  </a:schemeClr>
                </a:outerShdw>
              </a:effectLst>
              <a:latin typeface="Verdana"/>
              <a:cs typeface="Verdana"/>
            </a:endParaRPr>
          </a:p>
        </p:txBody>
      </p:sp>
      <p:pic>
        <p:nvPicPr>
          <p:cNvPr id="48131" name="Picture 3" descr="F:\2015起工作\公司介绍\公司二维码.jpg"/>
          <p:cNvPicPr>
            <a:picLocks noChangeAspect="1" noChangeArrowheads="1"/>
          </p:cNvPicPr>
          <p:nvPr/>
        </p:nvPicPr>
        <p:blipFill>
          <a:blip r:embed="rId2" cstate="print"/>
          <a:srcRect/>
          <a:stretch>
            <a:fillRect/>
          </a:stretch>
        </p:blipFill>
        <p:spPr bwMode="auto">
          <a:xfrm>
            <a:off x="3851920" y="1988840"/>
            <a:ext cx="2063700" cy="2063701"/>
          </a:xfrm>
          <a:prstGeom prst="rect">
            <a:avLst/>
          </a:prstGeom>
          <a:noFill/>
          <a:ln w="9525">
            <a:noFill/>
            <a:miter lim="800000"/>
            <a:headEnd/>
            <a:tailEnd/>
          </a:ln>
        </p:spPr>
      </p:pic>
    </p:spTree>
    <p:extLst>
      <p:ext uri="{BB962C8B-B14F-4D97-AF65-F5344CB8AC3E}">
        <p14:creationId xmlns:p14="http://schemas.microsoft.com/office/powerpoint/2010/main" xmlns="" val="4293169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F:\2015起工作\南通医药博物馆\季德胜蛇药片\学术价值\1984.10.jpg"/>
          <p:cNvPicPr>
            <a:picLocks noChangeAspect="1" noChangeArrowheads="1"/>
          </p:cNvPicPr>
          <p:nvPr/>
        </p:nvPicPr>
        <p:blipFill>
          <a:blip r:embed="rId2" cstate="print"/>
          <a:srcRect/>
          <a:stretch>
            <a:fillRect/>
          </a:stretch>
        </p:blipFill>
        <p:spPr bwMode="auto">
          <a:xfrm>
            <a:off x="2571750" y="1071546"/>
            <a:ext cx="3643313" cy="5008562"/>
          </a:xfrm>
          <a:prstGeom prst="rect">
            <a:avLst/>
          </a:prstGeom>
          <a:noFill/>
          <a:ln w="9525">
            <a:noFill/>
            <a:miter lim="800000"/>
            <a:headEnd/>
            <a:tailEnd/>
          </a:ln>
        </p:spPr>
      </p:pic>
      <p:sp>
        <p:nvSpPr>
          <p:cNvPr id="13315" name="TextBox 3"/>
          <p:cNvSpPr txBox="1">
            <a:spLocks noChangeArrowheads="1"/>
          </p:cNvSpPr>
          <p:nvPr/>
        </p:nvSpPr>
        <p:spPr bwMode="auto">
          <a:xfrm>
            <a:off x="2143125" y="269860"/>
            <a:ext cx="5715000" cy="1016000"/>
          </a:xfrm>
          <a:prstGeom prst="rect">
            <a:avLst/>
          </a:prstGeom>
          <a:noFill/>
          <a:ln w="9525">
            <a:noFill/>
            <a:miter lim="800000"/>
            <a:headEnd/>
            <a:tailEnd/>
          </a:ln>
        </p:spPr>
        <p:txBody>
          <a:bodyPr>
            <a:spAutoFit/>
          </a:bodyPr>
          <a:lstStyle/>
          <a:p>
            <a:pPr>
              <a:lnSpc>
                <a:spcPct val="150000"/>
              </a:lnSpc>
            </a:pPr>
            <a:r>
              <a:rPr lang="en-US" altLang="zh-CN" sz="2800" b="1" dirty="0">
                <a:solidFill>
                  <a:srgbClr val="006600"/>
                </a:solidFill>
                <a:latin typeface="黑体" pitchFamily="49" charset="-122"/>
                <a:ea typeface="黑体" pitchFamily="49" charset="-122"/>
              </a:rPr>
              <a:t>1984</a:t>
            </a:r>
            <a:r>
              <a:rPr lang="zh-CN" altLang="en-US" sz="2800" b="1" dirty="0">
                <a:solidFill>
                  <a:srgbClr val="006600"/>
                </a:solidFill>
                <a:latin typeface="黑体" pitchFamily="49" charset="-122"/>
                <a:ea typeface="黑体" pitchFamily="49" charset="-122"/>
              </a:rPr>
              <a:t>年被列为绝密保密项目</a:t>
            </a:r>
            <a:endParaRPr lang="en-US" altLang="zh-CN" sz="2800" b="1" dirty="0">
              <a:solidFill>
                <a:srgbClr val="006600"/>
              </a:solidFill>
              <a:latin typeface="黑体" pitchFamily="49" charset="-122"/>
              <a:ea typeface="黑体" pitchFamily="49" charset="-122"/>
            </a:endParaRPr>
          </a:p>
          <a:p>
            <a:endParaRPr lang="zh-CN" altLang="en-US" dirty="0"/>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2015起工作\南通医药博物馆\季德胜蛇药片\临床用途\军队.jpg"/>
          <p:cNvPicPr>
            <a:picLocks noChangeAspect="1" noChangeArrowheads="1"/>
          </p:cNvPicPr>
          <p:nvPr/>
        </p:nvPicPr>
        <p:blipFill>
          <a:blip r:embed="rId2" cstate="print"/>
          <a:srcRect t="6250" r="3700" b="5208"/>
          <a:stretch>
            <a:fillRect/>
          </a:stretch>
        </p:blipFill>
        <p:spPr bwMode="auto">
          <a:xfrm>
            <a:off x="357188" y="1071547"/>
            <a:ext cx="3929062" cy="5021750"/>
          </a:xfrm>
          <a:prstGeom prst="rect">
            <a:avLst/>
          </a:prstGeom>
          <a:noFill/>
          <a:ln w="9525">
            <a:noFill/>
            <a:miter lim="800000"/>
            <a:headEnd/>
            <a:tailEnd/>
          </a:ln>
        </p:spPr>
      </p:pic>
      <p:sp>
        <p:nvSpPr>
          <p:cNvPr id="14339" name="TextBox 3"/>
          <p:cNvSpPr txBox="1">
            <a:spLocks noChangeArrowheads="1"/>
          </p:cNvSpPr>
          <p:nvPr/>
        </p:nvSpPr>
        <p:spPr bwMode="auto">
          <a:xfrm>
            <a:off x="2000250" y="198422"/>
            <a:ext cx="5715000" cy="1016000"/>
          </a:xfrm>
          <a:prstGeom prst="rect">
            <a:avLst/>
          </a:prstGeom>
          <a:noFill/>
          <a:ln w="9525">
            <a:noFill/>
            <a:miter lim="800000"/>
            <a:headEnd/>
            <a:tailEnd/>
          </a:ln>
        </p:spPr>
        <p:txBody>
          <a:bodyPr>
            <a:spAutoFit/>
          </a:bodyPr>
          <a:lstStyle/>
          <a:p>
            <a:pPr>
              <a:lnSpc>
                <a:spcPct val="150000"/>
              </a:lnSpc>
            </a:pPr>
            <a:r>
              <a:rPr lang="en-US" altLang="zh-CN" sz="2800" b="1" dirty="0">
                <a:solidFill>
                  <a:srgbClr val="006600"/>
                </a:solidFill>
                <a:latin typeface="黑体" pitchFamily="49" charset="-122"/>
                <a:ea typeface="黑体" pitchFamily="49" charset="-122"/>
              </a:rPr>
              <a:t>2007</a:t>
            </a:r>
            <a:r>
              <a:rPr lang="zh-CN" altLang="en-US" sz="2800" b="1" dirty="0">
                <a:solidFill>
                  <a:srgbClr val="006600"/>
                </a:solidFill>
                <a:latin typeface="黑体" pitchFamily="49" charset="-122"/>
                <a:ea typeface="黑体" pitchFamily="49" charset="-122"/>
              </a:rPr>
              <a:t>年取得军队特需药品批件</a:t>
            </a:r>
            <a:endParaRPr lang="en-US" altLang="zh-CN" sz="2800" b="1" dirty="0">
              <a:solidFill>
                <a:srgbClr val="006600"/>
              </a:solidFill>
              <a:latin typeface="黑体" pitchFamily="49" charset="-122"/>
              <a:ea typeface="黑体" pitchFamily="49" charset="-122"/>
            </a:endParaRPr>
          </a:p>
          <a:p>
            <a:endParaRPr lang="zh-CN" altLang="en-US" dirty="0"/>
          </a:p>
        </p:txBody>
      </p:sp>
      <p:pic>
        <p:nvPicPr>
          <p:cNvPr id="14340" name="Picture 2"/>
          <p:cNvPicPr>
            <a:picLocks noChangeAspect="1" noChangeArrowheads="1"/>
          </p:cNvPicPr>
          <p:nvPr/>
        </p:nvPicPr>
        <p:blipFill>
          <a:blip r:embed="rId3" cstate="print"/>
          <a:srcRect/>
          <a:stretch>
            <a:fillRect/>
          </a:stretch>
        </p:blipFill>
        <p:spPr bwMode="auto">
          <a:xfrm>
            <a:off x="4367213" y="2320908"/>
            <a:ext cx="4348162" cy="2786063"/>
          </a:xfrm>
          <a:prstGeom prst="rect">
            <a:avLst/>
          </a:prstGeom>
          <a:noFill/>
          <a:ln w="9525">
            <a:noFill/>
            <a:miter lim="800000"/>
            <a:headEnd/>
            <a:tailEnd/>
          </a:ln>
        </p:spPr>
      </p:pic>
      <p:pic>
        <p:nvPicPr>
          <p:cNvPr id="6"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cyh\Desktop\季德胜推送\国家非遗.png"/>
          <p:cNvPicPr>
            <a:picLocks noChangeAspect="1" noChangeArrowheads="1"/>
          </p:cNvPicPr>
          <p:nvPr/>
        </p:nvPicPr>
        <p:blipFill>
          <a:blip r:embed="rId2" cstate="print"/>
          <a:srcRect/>
          <a:stretch>
            <a:fillRect/>
          </a:stretch>
        </p:blipFill>
        <p:spPr bwMode="auto">
          <a:xfrm>
            <a:off x="2628900" y="1071546"/>
            <a:ext cx="3300413" cy="5067300"/>
          </a:xfrm>
          <a:prstGeom prst="rect">
            <a:avLst/>
          </a:prstGeom>
          <a:noFill/>
          <a:ln w="9525">
            <a:noFill/>
            <a:miter lim="800000"/>
            <a:headEnd/>
            <a:tailEnd/>
          </a:ln>
        </p:spPr>
      </p:pic>
      <p:sp>
        <p:nvSpPr>
          <p:cNvPr id="15363" name="TextBox 3"/>
          <p:cNvSpPr txBox="1">
            <a:spLocks noChangeArrowheads="1"/>
          </p:cNvSpPr>
          <p:nvPr/>
        </p:nvSpPr>
        <p:spPr bwMode="auto">
          <a:xfrm>
            <a:off x="2000250" y="269860"/>
            <a:ext cx="5715000" cy="1016000"/>
          </a:xfrm>
          <a:prstGeom prst="rect">
            <a:avLst/>
          </a:prstGeom>
          <a:noFill/>
          <a:ln w="9525">
            <a:noFill/>
            <a:miter lim="800000"/>
            <a:headEnd/>
            <a:tailEnd/>
          </a:ln>
        </p:spPr>
        <p:txBody>
          <a:bodyPr>
            <a:spAutoFit/>
          </a:bodyPr>
          <a:lstStyle/>
          <a:p>
            <a:pPr>
              <a:lnSpc>
                <a:spcPct val="150000"/>
              </a:lnSpc>
            </a:pPr>
            <a:r>
              <a:rPr lang="en-US" altLang="zh-CN" sz="2800" b="1" dirty="0">
                <a:solidFill>
                  <a:srgbClr val="006600"/>
                </a:solidFill>
                <a:latin typeface="黑体" pitchFamily="49" charset="-122"/>
                <a:ea typeface="黑体" pitchFamily="49" charset="-122"/>
              </a:rPr>
              <a:t>2011</a:t>
            </a:r>
            <a:r>
              <a:rPr lang="zh-CN" altLang="en-US" sz="2800" b="1" dirty="0">
                <a:solidFill>
                  <a:srgbClr val="006600"/>
                </a:solidFill>
                <a:latin typeface="黑体" pitchFamily="49" charset="-122"/>
                <a:ea typeface="黑体" pitchFamily="49" charset="-122"/>
              </a:rPr>
              <a:t>年被列为第三批国家非遗</a:t>
            </a:r>
            <a:endParaRPr lang="en-US" altLang="zh-CN" sz="2800" b="1" dirty="0">
              <a:solidFill>
                <a:srgbClr val="006600"/>
              </a:solidFill>
              <a:latin typeface="黑体" pitchFamily="49" charset="-122"/>
              <a:ea typeface="黑体" pitchFamily="49" charset="-122"/>
            </a:endParaRPr>
          </a:p>
          <a:p>
            <a:endParaRPr lang="zh-CN" altLang="en-US" dirty="0"/>
          </a:p>
        </p:txBody>
      </p:sp>
      <p:pic>
        <p:nvPicPr>
          <p:cNvPr id="5" name="Picture 5" descr="E:\新整理\公司宣传\公司logo\LOGO.png"/>
          <p:cNvPicPr>
            <a:picLocks noChangeAspect="1" noChangeArrowheads="1"/>
          </p:cNvPicPr>
          <p:nvPr/>
        </p:nvPicPr>
        <p:blipFill>
          <a:blip r:embed="rId3"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C:\Users\cyh\Desktop\81tcD3lmwjL.jpg"/>
          <p:cNvPicPr>
            <a:picLocks noChangeAspect="1" noChangeArrowheads="1"/>
          </p:cNvPicPr>
          <p:nvPr/>
        </p:nvPicPr>
        <p:blipFill>
          <a:blip r:embed="rId2" cstate="print"/>
          <a:srcRect/>
          <a:stretch>
            <a:fillRect/>
          </a:stretch>
        </p:blipFill>
        <p:spPr bwMode="auto">
          <a:xfrm>
            <a:off x="606425" y="1281097"/>
            <a:ext cx="3536950" cy="4851400"/>
          </a:xfrm>
          <a:prstGeom prst="rect">
            <a:avLst/>
          </a:prstGeom>
          <a:noFill/>
          <a:ln w="9525">
            <a:noFill/>
            <a:miter lim="800000"/>
            <a:headEnd/>
            <a:tailEnd/>
          </a:ln>
        </p:spPr>
      </p:pic>
      <p:pic>
        <p:nvPicPr>
          <p:cNvPr id="16387" name="Picture 2"/>
          <p:cNvPicPr>
            <a:picLocks noChangeAspect="1" noChangeArrowheads="1"/>
          </p:cNvPicPr>
          <p:nvPr/>
        </p:nvPicPr>
        <p:blipFill>
          <a:blip r:embed="rId3" cstate="print"/>
          <a:srcRect/>
          <a:stretch>
            <a:fillRect/>
          </a:stretch>
        </p:blipFill>
        <p:spPr bwMode="auto">
          <a:xfrm>
            <a:off x="4659313" y="1297006"/>
            <a:ext cx="3913187" cy="4846638"/>
          </a:xfrm>
          <a:prstGeom prst="rect">
            <a:avLst/>
          </a:prstGeom>
          <a:noFill/>
          <a:ln w="9525">
            <a:noFill/>
            <a:miter lim="800000"/>
            <a:headEnd/>
            <a:tailEnd/>
          </a:ln>
        </p:spPr>
      </p:pic>
      <p:sp>
        <p:nvSpPr>
          <p:cNvPr id="16388" name="TextBox 3"/>
          <p:cNvSpPr txBox="1">
            <a:spLocks noChangeArrowheads="1"/>
          </p:cNvSpPr>
          <p:nvPr/>
        </p:nvSpPr>
        <p:spPr bwMode="auto">
          <a:xfrm>
            <a:off x="1214414" y="290497"/>
            <a:ext cx="8215312" cy="923925"/>
          </a:xfrm>
          <a:prstGeom prst="rect">
            <a:avLst/>
          </a:prstGeom>
          <a:noFill/>
          <a:ln w="9525">
            <a:noFill/>
            <a:miter lim="800000"/>
            <a:headEnd/>
            <a:tailEnd/>
          </a:ln>
        </p:spPr>
        <p:txBody>
          <a:bodyPr>
            <a:spAutoFit/>
          </a:bodyPr>
          <a:lstStyle/>
          <a:p>
            <a:pPr>
              <a:lnSpc>
                <a:spcPct val="150000"/>
              </a:lnSpc>
            </a:pPr>
            <a:r>
              <a:rPr lang="en-US" altLang="zh-CN" sz="2400" b="1" dirty="0">
                <a:solidFill>
                  <a:srgbClr val="006600"/>
                </a:solidFill>
                <a:latin typeface="黑体" pitchFamily="49" charset="-122"/>
                <a:ea typeface="黑体" pitchFamily="49" charset="-122"/>
              </a:rPr>
              <a:t>2015</a:t>
            </a:r>
            <a:r>
              <a:rPr lang="zh-CN" altLang="en-US" sz="2400" b="1" dirty="0">
                <a:solidFill>
                  <a:srgbClr val="006600"/>
                </a:solidFill>
                <a:latin typeface="黑体" pitchFamily="49" charset="-122"/>
                <a:ea typeface="黑体" pitchFamily="49" charset="-122"/>
              </a:rPr>
              <a:t>被列入</a:t>
            </a:r>
            <a:r>
              <a:rPr lang="en-US" altLang="zh-CN" sz="2400" b="1" dirty="0">
                <a:solidFill>
                  <a:srgbClr val="006600"/>
                </a:solidFill>
                <a:latin typeface="黑体" pitchFamily="49" charset="-122"/>
                <a:ea typeface="黑体" pitchFamily="49" charset="-122"/>
              </a:rPr>
              <a:t>《</a:t>
            </a:r>
            <a:r>
              <a:rPr lang="zh-CN" altLang="en-US" sz="2400" b="1" dirty="0">
                <a:solidFill>
                  <a:srgbClr val="006600"/>
                </a:solidFill>
                <a:latin typeface="黑体" pitchFamily="49" charset="-122"/>
                <a:ea typeface="黑体" pitchFamily="49" charset="-122"/>
              </a:rPr>
              <a:t>中医临床诊疗指南释义</a:t>
            </a:r>
            <a:r>
              <a:rPr lang="en-US" altLang="zh-CN" sz="2400" b="1" dirty="0">
                <a:solidFill>
                  <a:srgbClr val="006600"/>
                </a:solidFill>
                <a:latin typeface="黑体" pitchFamily="49" charset="-122"/>
                <a:ea typeface="黑体" pitchFamily="49" charset="-122"/>
              </a:rPr>
              <a:t>》</a:t>
            </a:r>
            <a:r>
              <a:rPr lang="zh-CN" altLang="en-US" sz="2400" b="1" dirty="0">
                <a:solidFill>
                  <a:srgbClr val="006600"/>
                </a:solidFill>
                <a:latin typeface="黑体" pitchFamily="49" charset="-122"/>
                <a:ea typeface="黑体" pitchFamily="49" charset="-122"/>
              </a:rPr>
              <a:t>皮肤病分册</a:t>
            </a:r>
            <a:endParaRPr lang="en-US" altLang="zh-CN" sz="2400" b="1" dirty="0">
              <a:solidFill>
                <a:srgbClr val="006600"/>
              </a:solidFill>
              <a:latin typeface="黑体" pitchFamily="49" charset="-122"/>
              <a:ea typeface="黑体" pitchFamily="49" charset="-122"/>
            </a:endParaRPr>
          </a:p>
          <a:p>
            <a:endParaRPr lang="zh-CN" altLang="en-US" dirty="0"/>
          </a:p>
        </p:txBody>
      </p:sp>
      <p:pic>
        <p:nvPicPr>
          <p:cNvPr id="6" name="Picture 5" descr="E:\新整理\公司宣传\公司logo\LOGO.png"/>
          <p:cNvPicPr>
            <a:picLocks noChangeAspect="1" noChangeArrowheads="1"/>
          </p:cNvPicPr>
          <p:nvPr/>
        </p:nvPicPr>
        <p:blipFill>
          <a:blip r:embed="rId4" cstate="print"/>
          <a:srcRect/>
          <a:stretch>
            <a:fillRect/>
          </a:stretch>
        </p:blipFill>
        <p:spPr bwMode="auto">
          <a:xfrm>
            <a:off x="0" y="0"/>
            <a:ext cx="834669" cy="836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e8ede6ce0d1dd5df830b9c151c499445867c396"/>
</p:tagLst>
</file>

<file path=ppt/theme/theme1.xml><?xml version="1.0" encoding="utf-8"?>
<a:theme xmlns:a="http://schemas.openxmlformats.org/drawingml/2006/main" name="www.iloveppt.org">
  <a:themeElements>
    <a:clrScheme name="www.slideto.Me green L2">
      <a:dk1>
        <a:srgbClr val="111111"/>
      </a:dk1>
      <a:lt1>
        <a:srgbClr val="FFFFFF"/>
      </a:lt1>
      <a:dk2>
        <a:srgbClr val="777777"/>
      </a:dk2>
      <a:lt2>
        <a:srgbClr val="B2B2B2"/>
      </a:lt2>
      <a:accent1>
        <a:srgbClr val="00B050"/>
      </a:accent1>
      <a:accent2>
        <a:srgbClr val="92D050"/>
      </a:accent2>
      <a:accent3>
        <a:srgbClr val="742600"/>
      </a:accent3>
      <a:accent4>
        <a:srgbClr val="DC5E01"/>
      </a:accent4>
      <a:accent5>
        <a:srgbClr val="FF6600"/>
      </a:accent5>
      <a:accent6>
        <a:srgbClr val="FF9900"/>
      </a:accent6>
      <a:hlink>
        <a:srgbClr val="373737"/>
      </a:hlink>
      <a:folHlink>
        <a:srgbClr val="6E6E6E"/>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sz="16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ww.SlideTo.Me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PPT素材夹_0095</Template>
  <TotalTime>4148</TotalTime>
  <Words>5987</Words>
  <Application>Microsoft Office PowerPoint</Application>
  <PresentationFormat>全屏显示(4:3)</PresentationFormat>
  <Paragraphs>578</Paragraphs>
  <Slides>53</Slides>
  <Notes>26</Notes>
  <HiddenSlides>0</HiddenSlides>
  <MMClips>0</MMClips>
  <ScaleCrop>false</ScaleCrop>
  <HeadingPairs>
    <vt:vector size="4" baseType="variant">
      <vt:variant>
        <vt:lpstr>主题</vt:lpstr>
      </vt:variant>
      <vt:variant>
        <vt:i4>1</vt:i4>
      </vt:variant>
      <vt:variant>
        <vt:lpstr>幻灯片标题</vt:lpstr>
      </vt:variant>
      <vt:variant>
        <vt:i4>53</vt:i4>
      </vt:variant>
    </vt:vector>
  </HeadingPairs>
  <TitlesOfParts>
    <vt:vector size="54" baseType="lpstr">
      <vt:lpstr>www.iloveppt.org</vt:lpstr>
      <vt:lpstr>  季德胜蛇药片                   —肝病及肿瘤应用</vt:lpstr>
      <vt:lpstr>产品介绍</vt:lpstr>
      <vt:lpstr>幻灯片 3</vt:lpstr>
      <vt:lpstr>幻灯片 4</vt:lpstr>
      <vt:lpstr>幻灯片 5</vt:lpstr>
      <vt:lpstr>幻灯片 6</vt:lpstr>
      <vt:lpstr>幻灯片 7</vt:lpstr>
      <vt:lpstr>幻灯片 8</vt:lpstr>
      <vt:lpstr>幻灯片 9</vt:lpstr>
      <vt:lpstr>幻灯片 10</vt:lpstr>
      <vt:lpstr>药理作用</vt:lpstr>
      <vt:lpstr>幻灯片 12</vt:lpstr>
      <vt:lpstr>幻灯片 13</vt:lpstr>
      <vt:lpstr>幻灯片 14</vt:lpstr>
      <vt:lpstr>幻灯片 15</vt:lpstr>
      <vt:lpstr>幻灯片 16</vt:lpstr>
      <vt:lpstr>幻灯片 17</vt:lpstr>
      <vt:lpstr>幻灯片 18</vt:lpstr>
      <vt:lpstr>幻灯片 19</vt:lpstr>
      <vt:lpstr>重楼抗菌抗病毒作用</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重楼抗肿瘤作用</vt:lpstr>
      <vt:lpstr>幻灯片 32</vt:lpstr>
      <vt:lpstr>干蟾皮抗肿瘤作用</vt:lpstr>
      <vt:lpstr>幻灯片 34</vt:lpstr>
      <vt:lpstr>幻灯片 35</vt:lpstr>
      <vt:lpstr>蜈蚣抗肿瘤作用</vt:lpstr>
      <vt:lpstr>幻灯片 37</vt:lpstr>
      <vt:lpstr>常用抗肿瘤中成药</vt:lpstr>
      <vt:lpstr>幻灯片 39</vt:lpstr>
      <vt:lpstr>重楼镇痛作用</vt:lpstr>
      <vt:lpstr>蟾蜍镇痛作用</vt:lpstr>
      <vt:lpstr>蜈蚣镇痛作用</vt:lpstr>
      <vt:lpstr>幻灯片 43</vt:lpstr>
      <vt:lpstr>幻灯片 44</vt:lpstr>
      <vt:lpstr>季德胜蛇药片治疗癌症出血</vt:lpstr>
      <vt:lpstr>季德胜蛇药片治疗癌症发热</vt:lpstr>
      <vt:lpstr>季德胜蛇药片治疗癌症腹水</vt:lpstr>
      <vt:lpstr>季德胜蛇药片治疗癌症带状疱疹</vt:lpstr>
      <vt:lpstr>季德胜蛇药片治疗癌症带状疱疹</vt:lpstr>
      <vt:lpstr>季德胜蛇药片治疗化疗性静脉炎</vt:lpstr>
      <vt:lpstr>季德胜蛇药片治疗化疗性静脉炎</vt:lpstr>
      <vt:lpstr>幻灯片 52</vt:lpstr>
      <vt:lpstr>幻灯片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点击此处添加幻灯主标题</dc:title>
  <dc:subject>TP-地产物业</dc:subject>
  <dc:creator>YANGS-PC</dc:creator>
  <cp:keywords>XS-普屏 4：3;SC-深灰色;BG-浅色;DH-静态;XJ-二级</cp:keywords>
  <dc:description>我爱PPT中文网</dc:description>
  <cp:lastModifiedBy>施丹丹</cp:lastModifiedBy>
  <cp:revision>243</cp:revision>
  <dcterms:created xsi:type="dcterms:W3CDTF">2015-09-26T12:22:19Z</dcterms:created>
  <dcterms:modified xsi:type="dcterms:W3CDTF">2018-08-13T09:02:05Z</dcterms:modified>
  <cp:category>UDi-主题模板</cp:category>
</cp:coreProperties>
</file>